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75" r:id="rId3"/>
    <p:sldId id="285" r:id="rId4"/>
    <p:sldId id="269" r:id="rId5"/>
    <p:sldId id="286" r:id="rId6"/>
    <p:sldId id="261" r:id="rId7"/>
    <p:sldId id="299" r:id="rId8"/>
    <p:sldId id="302" r:id="rId9"/>
    <p:sldId id="288" r:id="rId10"/>
    <p:sldId id="291" r:id="rId11"/>
    <p:sldId id="289" r:id="rId12"/>
    <p:sldId id="290" r:id="rId13"/>
    <p:sldId id="292" r:id="rId14"/>
    <p:sldId id="293" r:id="rId15"/>
    <p:sldId id="294" r:id="rId16"/>
    <p:sldId id="295" r:id="rId17"/>
    <p:sldId id="296" r:id="rId18"/>
    <p:sldId id="297" r:id="rId19"/>
    <p:sldId id="263" r:id="rId20"/>
    <p:sldId id="278" r:id="rId21"/>
    <p:sldId id="304" r:id="rId22"/>
    <p:sldId id="29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CC"/>
    <a:srgbClr val="FFE7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62199" autoAdjust="0"/>
  </p:normalViewPr>
  <p:slideViewPr>
    <p:cSldViewPr snapToGrid="0">
      <p:cViewPr varScale="1">
        <p:scale>
          <a:sx n="49" d="100"/>
          <a:sy n="49" d="100"/>
        </p:scale>
        <p:origin x="1310" y="6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278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F24A9-DCBB-4148-BDD9-D613045E3B66}" type="doc">
      <dgm:prSet loTypeId="urn:microsoft.com/office/officeart/2005/8/layout/hList2" loCatId="list" qsTypeId="urn:microsoft.com/office/officeart/2005/8/quickstyle/3d4" qsCatId="3D" csTypeId="urn:microsoft.com/office/officeart/2005/8/colors/colorful5" csCatId="colorful" phldr="1"/>
      <dgm:spPr/>
      <dgm:t>
        <a:bodyPr/>
        <a:lstStyle/>
        <a:p>
          <a:endParaRPr lang="en-US"/>
        </a:p>
      </dgm:t>
    </dgm:pt>
    <dgm:pt modelId="{B945EA8F-F092-49AD-90B8-90D03BACCA52}">
      <dgm:prSet phldrT="[Text]"/>
      <dgm:spPr/>
      <dgm:t>
        <a:bodyPr/>
        <a:lstStyle/>
        <a:p>
          <a:r>
            <a:rPr lang="en-US" dirty="0"/>
            <a:t>Self Recognition</a:t>
          </a:r>
        </a:p>
      </dgm:t>
    </dgm:pt>
    <dgm:pt modelId="{FB516E5D-CF7C-4001-88D6-1C59D12D32FA}" type="parTrans" cxnId="{424B6D76-D43F-4A65-B554-9F1525695B06}">
      <dgm:prSet/>
      <dgm:spPr/>
      <dgm:t>
        <a:bodyPr/>
        <a:lstStyle/>
        <a:p>
          <a:endParaRPr lang="en-US"/>
        </a:p>
      </dgm:t>
    </dgm:pt>
    <dgm:pt modelId="{FF3577D3-F5FC-4CFC-AFEE-AE0A7B0C0C99}" type="sibTrans" cxnId="{424B6D76-D43F-4A65-B554-9F1525695B06}">
      <dgm:prSet/>
      <dgm:spPr/>
      <dgm:t>
        <a:bodyPr/>
        <a:lstStyle/>
        <a:p>
          <a:endParaRPr lang="en-US"/>
        </a:p>
      </dgm:t>
    </dgm:pt>
    <dgm:pt modelId="{403B8166-DE4A-4A16-885F-6DB15A65CEAB}">
      <dgm:prSet phldrT="[Text]" custT="1"/>
      <dgm:spPr/>
      <dgm:t>
        <a:bodyPr/>
        <a:lstStyle/>
        <a:p>
          <a:r>
            <a:rPr lang="en-US" sz="1600" dirty="0">
              <a:solidFill>
                <a:schemeClr val="tx1"/>
              </a:solidFill>
            </a:rPr>
            <a:t>Who am I?</a:t>
          </a:r>
        </a:p>
      </dgm:t>
    </dgm:pt>
    <dgm:pt modelId="{8EB8B9A3-C4CB-4DB6-9D2D-686E6A60500E}" type="parTrans" cxnId="{A42927C5-B149-4B1A-B71B-E78AE76BE9C5}">
      <dgm:prSet/>
      <dgm:spPr/>
      <dgm:t>
        <a:bodyPr/>
        <a:lstStyle/>
        <a:p>
          <a:endParaRPr lang="en-US"/>
        </a:p>
      </dgm:t>
    </dgm:pt>
    <dgm:pt modelId="{A6DA4327-B914-44B1-B747-BAAE2E2584D7}" type="sibTrans" cxnId="{A42927C5-B149-4B1A-B71B-E78AE76BE9C5}">
      <dgm:prSet/>
      <dgm:spPr/>
      <dgm:t>
        <a:bodyPr/>
        <a:lstStyle/>
        <a:p>
          <a:endParaRPr lang="en-US"/>
        </a:p>
      </dgm:t>
    </dgm:pt>
    <dgm:pt modelId="{135CA57C-A27C-47E8-9059-90C857D242B6}">
      <dgm:prSet phldrT="[Text]"/>
      <dgm:spPr/>
      <dgm:t>
        <a:bodyPr/>
        <a:lstStyle/>
        <a:p>
          <a:r>
            <a:rPr lang="en-US" dirty="0"/>
            <a:t>Social Recognition</a:t>
          </a:r>
        </a:p>
      </dgm:t>
    </dgm:pt>
    <dgm:pt modelId="{D3D01F5F-3026-4B5B-BE23-FD51C2E8127C}" type="parTrans" cxnId="{D4AC7A20-7593-473B-8705-6AE8288D6915}">
      <dgm:prSet/>
      <dgm:spPr/>
      <dgm:t>
        <a:bodyPr/>
        <a:lstStyle/>
        <a:p>
          <a:endParaRPr lang="en-US"/>
        </a:p>
      </dgm:t>
    </dgm:pt>
    <dgm:pt modelId="{B5176FC8-500D-439E-930A-86A1887A38D8}" type="sibTrans" cxnId="{D4AC7A20-7593-473B-8705-6AE8288D6915}">
      <dgm:prSet/>
      <dgm:spPr/>
      <dgm:t>
        <a:bodyPr/>
        <a:lstStyle/>
        <a:p>
          <a:endParaRPr lang="en-US"/>
        </a:p>
      </dgm:t>
    </dgm:pt>
    <dgm:pt modelId="{4D52FCF3-13D5-4608-BCF5-56E4CD98B743}">
      <dgm:prSet phldrT="[Text]"/>
      <dgm:spPr/>
      <dgm:t>
        <a:bodyPr/>
        <a:lstStyle/>
        <a:p>
          <a:r>
            <a:rPr lang="en-US" dirty="0"/>
            <a:t>Self Management</a:t>
          </a:r>
        </a:p>
      </dgm:t>
    </dgm:pt>
    <dgm:pt modelId="{A91053A5-3372-4E9A-BA1A-03CA3ACA7A70}" type="parTrans" cxnId="{1BCA02F2-2027-47A5-97D0-DE6396D8D2FB}">
      <dgm:prSet/>
      <dgm:spPr/>
      <dgm:t>
        <a:bodyPr/>
        <a:lstStyle/>
        <a:p>
          <a:endParaRPr lang="en-US"/>
        </a:p>
      </dgm:t>
    </dgm:pt>
    <dgm:pt modelId="{F0B2F064-7978-48DE-9E6F-6555B10ACD52}" type="sibTrans" cxnId="{1BCA02F2-2027-47A5-97D0-DE6396D8D2FB}">
      <dgm:prSet/>
      <dgm:spPr/>
      <dgm:t>
        <a:bodyPr/>
        <a:lstStyle/>
        <a:p>
          <a:endParaRPr lang="en-US"/>
        </a:p>
      </dgm:t>
    </dgm:pt>
    <dgm:pt modelId="{FDAE9446-68BD-45B6-B494-8B9CE8557B78}">
      <dgm:prSet phldrT="[Text]" custT="1"/>
      <dgm:spPr/>
      <dgm:t>
        <a:bodyPr/>
        <a:lstStyle/>
        <a:p>
          <a:r>
            <a:rPr lang="en-US" sz="1600" dirty="0">
              <a:solidFill>
                <a:schemeClr val="tx1"/>
              </a:solidFill>
            </a:rPr>
            <a:t>What are my priorities and goals?</a:t>
          </a:r>
        </a:p>
      </dgm:t>
    </dgm:pt>
    <dgm:pt modelId="{932B0936-CA4D-4729-A295-06AC1E5E2135}" type="parTrans" cxnId="{054010B0-036D-45CA-884B-FDAB314CBF06}">
      <dgm:prSet/>
      <dgm:spPr/>
      <dgm:t>
        <a:bodyPr/>
        <a:lstStyle/>
        <a:p>
          <a:endParaRPr lang="en-US"/>
        </a:p>
      </dgm:t>
    </dgm:pt>
    <dgm:pt modelId="{5F28BA3A-55FA-4045-BC69-3397AAACA3A2}" type="sibTrans" cxnId="{054010B0-036D-45CA-884B-FDAB314CBF06}">
      <dgm:prSet/>
      <dgm:spPr/>
      <dgm:t>
        <a:bodyPr/>
        <a:lstStyle/>
        <a:p>
          <a:endParaRPr lang="en-US"/>
        </a:p>
      </dgm:t>
    </dgm:pt>
    <dgm:pt modelId="{8BE64091-3DC9-4887-9C92-6510111A9185}">
      <dgm:prSet phldrT="[Text]" custT="1"/>
      <dgm:spPr/>
      <dgm:t>
        <a:bodyPr/>
        <a:lstStyle/>
        <a:p>
          <a:r>
            <a:rPr lang="en-US" sz="1600" dirty="0">
              <a:solidFill>
                <a:schemeClr val="tx1"/>
              </a:solidFill>
            </a:rPr>
            <a:t>How can I best manage my time, talent and resources?</a:t>
          </a:r>
        </a:p>
      </dgm:t>
    </dgm:pt>
    <dgm:pt modelId="{08A3699F-2515-4486-9DCA-B131265D15AA}" type="parTrans" cxnId="{358A6DC5-97B9-4DE6-AF99-246E7CA88DC1}">
      <dgm:prSet/>
      <dgm:spPr/>
      <dgm:t>
        <a:bodyPr/>
        <a:lstStyle/>
        <a:p>
          <a:endParaRPr lang="en-US"/>
        </a:p>
      </dgm:t>
    </dgm:pt>
    <dgm:pt modelId="{E8E0632E-DC39-4A31-A4B5-4188681D064B}" type="sibTrans" cxnId="{358A6DC5-97B9-4DE6-AF99-246E7CA88DC1}">
      <dgm:prSet/>
      <dgm:spPr/>
      <dgm:t>
        <a:bodyPr/>
        <a:lstStyle/>
        <a:p>
          <a:endParaRPr lang="en-US"/>
        </a:p>
      </dgm:t>
    </dgm:pt>
    <dgm:pt modelId="{870C80CF-FBED-45F5-8711-89042A4DE00F}">
      <dgm:prSet phldrT="[Text]"/>
      <dgm:spPr/>
      <dgm:t>
        <a:bodyPr/>
        <a:lstStyle/>
        <a:p>
          <a:r>
            <a:rPr lang="en-US" dirty="0"/>
            <a:t>Social Management</a:t>
          </a:r>
        </a:p>
      </dgm:t>
    </dgm:pt>
    <dgm:pt modelId="{15016A60-E375-4F07-9733-57E7DB3689B9}" type="parTrans" cxnId="{FB114208-555D-4DE5-94A8-3462867E6037}">
      <dgm:prSet/>
      <dgm:spPr/>
      <dgm:t>
        <a:bodyPr/>
        <a:lstStyle/>
        <a:p>
          <a:endParaRPr lang="en-US"/>
        </a:p>
      </dgm:t>
    </dgm:pt>
    <dgm:pt modelId="{4A1E49FE-9CE6-42EB-8FF3-7A46DFC69645}" type="sibTrans" cxnId="{FB114208-555D-4DE5-94A8-3462867E6037}">
      <dgm:prSet/>
      <dgm:spPr/>
      <dgm:t>
        <a:bodyPr/>
        <a:lstStyle/>
        <a:p>
          <a:endParaRPr lang="en-US"/>
        </a:p>
      </dgm:t>
    </dgm:pt>
    <dgm:pt modelId="{EFB8A2F9-A12E-478B-B76B-6FBBC9AEA09A}">
      <dgm:prSet phldrT="[Text]" custT="1"/>
      <dgm:spPr/>
      <dgm:t>
        <a:bodyPr/>
        <a:lstStyle/>
        <a:p>
          <a:r>
            <a:rPr lang="en-US" sz="1600" dirty="0">
              <a:solidFill>
                <a:schemeClr val="tx1"/>
              </a:solidFill>
            </a:rPr>
            <a:t> What is my purpose? </a:t>
          </a:r>
        </a:p>
      </dgm:t>
    </dgm:pt>
    <dgm:pt modelId="{A0CD3ACF-6116-4308-950A-5FBC48826A02}" type="parTrans" cxnId="{6ED532D3-8E87-4615-9E57-F1C653BA9789}">
      <dgm:prSet/>
      <dgm:spPr/>
      <dgm:t>
        <a:bodyPr/>
        <a:lstStyle/>
        <a:p>
          <a:endParaRPr lang="en-US"/>
        </a:p>
      </dgm:t>
    </dgm:pt>
    <dgm:pt modelId="{FF4E807A-1B89-4F28-B6A2-AE5F8E309B0E}" type="sibTrans" cxnId="{6ED532D3-8E87-4615-9E57-F1C653BA9789}">
      <dgm:prSet/>
      <dgm:spPr/>
      <dgm:t>
        <a:bodyPr/>
        <a:lstStyle/>
        <a:p>
          <a:endParaRPr lang="en-US"/>
        </a:p>
      </dgm:t>
    </dgm:pt>
    <dgm:pt modelId="{9CDD6EB2-86BF-48A8-A3E4-95FF5F6CB43E}">
      <dgm:prSet phldrT="[Text]" custT="1"/>
      <dgm:spPr/>
      <dgm:t>
        <a:bodyPr/>
        <a:lstStyle/>
        <a:p>
          <a:r>
            <a:rPr lang="en-US" sz="1600" dirty="0">
              <a:solidFill>
                <a:schemeClr val="tx1"/>
              </a:solidFill>
            </a:rPr>
            <a:t>Where do I get my confidence, self-esteem, self-worth?</a:t>
          </a:r>
        </a:p>
      </dgm:t>
    </dgm:pt>
    <dgm:pt modelId="{5635560D-43E0-4F69-AEF2-5E588E1ED490}" type="parTrans" cxnId="{02D86222-CB0C-40A1-9F5A-FF9A092A0396}">
      <dgm:prSet/>
      <dgm:spPr/>
      <dgm:t>
        <a:bodyPr/>
        <a:lstStyle/>
        <a:p>
          <a:endParaRPr lang="en-US"/>
        </a:p>
      </dgm:t>
    </dgm:pt>
    <dgm:pt modelId="{EAB08650-E0BD-42D2-B56E-2AC39068BC5E}" type="sibTrans" cxnId="{02D86222-CB0C-40A1-9F5A-FF9A092A0396}">
      <dgm:prSet/>
      <dgm:spPr/>
      <dgm:t>
        <a:bodyPr/>
        <a:lstStyle/>
        <a:p>
          <a:endParaRPr lang="en-US"/>
        </a:p>
      </dgm:t>
    </dgm:pt>
    <dgm:pt modelId="{EBAEC93B-63C0-4D63-9B58-1CA59A0E7C7B}">
      <dgm:prSet phldrT="[Text]" custT="1"/>
      <dgm:spPr/>
      <dgm:t>
        <a:bodyPr/>
        <a:lstStyle/>
        <a:p>
          <a:r>
            <a:rPr lang="en-US" sz="1600" dirty="0">
              <a:solidFill>
                <a:schemeClr val="tx1"/>
              </a:solidFill>
            </a:rPr>
            <a:t>What makes me happy?</a:t>
          </a:r>
        </a:p>
      </dgm:t>
    </dgm:pt>
    <dgm:pt modelId="{D1CB4A04-889F-4205-82EA-234F1B8AF21F}" type="parTrans" cxnId="{671854A1-9867-47CB-BE49-4526904081AC}">
      <dgm:prSet/>
      <dgm:spPr/>
      <dgm:t>
        <a:bodyPr/>
        <a:lstStyle/>
        <a:p>
          <a:endParaRPr lang="en-US"/>
        </a:p>
      </dgm:t>
    </dgm:pt>
    <dgm:pt modelId="{00104AEC-90B0-428F-B1DD-E839AD79CDA6}" type="sibTrans" cxnId="{671854A1-9867-47CB-BE49-4526904081AC}">
      <dgm:prSet/>
      <dgm:spPr/>
      <dgm:t>
        <a:bodyPr/>
        <a:lstStyle/>
        <a:p>
          <a:endParaRPr lang="en-US"/>
        </a:p>
      </dgm:t>
    </dgm:pt>
    <dgm:pt modelId="{219C993D-0B68-4AC3-8EA2-0A2D476108D4}">
      <dgm:prSet custT="1"/>
      <dgm:spPr/>
      <dgm:t>
        <a:bodyPr/>
        <a:lstStyle/>
        <a:p>
          <a:r>
            <a:rPr lang="en-US" sz="1600" dirty="0">
              <a:solidFill>
                <a:schemeClr val="tx1"/>
              </a:solidFill>
            </a:rPr>
            <a:t>What can I do to serve and bring value?</a:t>
          </a:r>
        </a:p>
      </dgm:t>
    </dgm:pt>
    <dgm:pt modelId="{9A22D1B5-12C8-43C0-B9B2-98E70045A399}" type="parTrans" cxnId="{ECE4FC12-7A84-4550-B767-591416F21AA7}">
      <dgm:prSet/>
      <dgm:spPr/>
      <dgm:t>
        <a:bodyPr/>
        <a:lstStyle/>
        <a:p>
          <a:endParaRPr lang="en-US"/>
        </a:p>
      </dgm:t>
    </dgm:pt>
    <dgm:pt modelId="{EAE82291-48D9-4ABF-814F-42CF4C0D3281}" type="sibTrans" cxnId="{ECE4FC12-7A84-4550-B767-591416F21AA7}">
      <dgm:prSet/>
      <dgm:spPr/>
      <dgm:t>
        <a:bodyPr/>
        <a:lstStyle/>
        <a:p>
          <a:endParaRPr lang="en-US"/>
        </a:p>
      </dgm:t>
    </dgm:pt>
    <dgm:pt modelId="{D9C4021E-4BC6-48D5-968E-F55B8CC256C9}">
      <dgm:prSet/>
      <dgm:spPr/>
      <dgm:t>
        <a:bodyPr/>
        <a:lstStyle/>
        <a:p>
          <a:endParaRPr lang="en-US" sz="1400" dirty="0"/>
        </a:p>
      </dgm:t>
    </dgm:pt>
    <dgm:pt modelId="{FF993EC8-C2E5-4DA3-A498-4925303821F3}" type="parTrans" cxnId="{13601770-574C-43B6-9580-E76E84E3D413}">
      <dgm:prSet/>
      <dgm:spPr/>
      <dgm:t>
        <a:bodyPr/>
        <a:lstStyle/>
        <a:p>
          <a:endParaRPr lang="en-US"/>
        </a:p>
      </dgm:t>
    </dgm:pt>
    <dgm:pt modelId="{FC0A2917-A318-4F97-A943-C813F3118A88}" type="sibTrans" cxnId="{13601770-574C-43B6-9580-E76E84E3D413}">
      <dgm:prSet/>
      <dgm:spPr/>
      <dgm:t>
        <a:bodyPr/>
        <a:lstStyle/>
        <a:p>
          <a:endParaRPr lang="en-US"/>
        </a:p>
      </dgm:t>
    </dgm:pt>
    <dgm:pt modelId="{48D81C1D-8897-4057-AD2F-337E7385CDB4}">
      <dgm:prSet custT="1"/>
      <dgm:spPr/>
      <dgm:t>
        <a:bodyPr/>
        <a:lstStyle/>
        <a:p>
          <a:r>
            <a:rPr lang="en-US" sz="1600" dirty="0">
              <a:solidFill>
                <a:schemeClr val="tx1"/>
              </a:solidFill>
            </a:rPr>
            <a:t>What messages am I sharing (verbal/non-verbal)?</a:t>
          </a:r>
        </a:p>
      </dgm:t>
    </dgm:pt>
    <dgm:pt modelId="{E485E560-C198-41C1-A792-6D88D457202D}" type="parTrans" cxnId="{B723AD34-E53E-48C2-9D7F-BF3A8B37FE03}">
      <dgm:prSet/>
      <dgm:spPr/>
      <dgm:t>
        <a:bodyPr/>
        <a:lstStyle/>
        <a:p>
          <a:endParaRPr lang="en-US"/>
        </a:p>
      </dgm:t>
    </dgm:pt>
    <dgm:pt modelId="{497AC88F-30D6-4594-9898-D8244097F501}" type="sibTrans" cxnId="{B723AD34-E53E-48C2-9D7F-BF3A8B37FE03}">
      <dgm:prSet/>
      <dgm:spPr/>
      <dgm:t>
        <a:bodyPr/>
        <a:lstStyle/>
        <a:p>
          <a:endParaRPr lang="en-US"/>
        </a:p>
      </dgm:t>
    </dgm:pt>
    <dgm:pt modelId="{D5738145-EA68-43E0-A0EB-77BC28AC605C}">
      <dgm:prSet custT="1"/>
      <dgm:spPr/>
      <dgm:t>
        <a:bodyPr/>
        <a:lstStyle/>
        <a:p>
          <a:r>
            <a:rPr lang="en-US" sz="1600" dirty="0">
              <a:solidFill>
                <a:schemeClr val="tx1"/>
              </a:solidFill>
            </a:rPr>
            <a:t>What are my key conversations (with whom, regarding what)?</a:t>
          </a:r>
        </a:p>
      </dgm:t>
    </dgm:pt>
    <dgm:pt modelId="{78FF95E3-314E-43EF-878F-90FE8622FCF3}" type="parTrans" cxnId="{2BEFA58E-FC17-4E9E-9BAC-0C38BBB04811}">
      <dgm:prSet/>
      <dgm:spPr/>
      <dgm:t>
        <a:bodyPr/>
        <a:lstStyle/>
        <a:p>
          <a:endParaRPr lang="en-US"/>
        </a:p>
      </dgm:t>
    </dgm:pt>
    <dgm:pt modelId="{4BDEB37B-3034-46E9-8023-B6A6A3A142E4}" type="sibTrans" cxnId="{2BEFA58E-FC17-4E9E-9BAC-0C38BBB04811}">
      <dgm:prSet/>
      <dgm:spPr/>
      <dgm:t>
        <a:bodyPr/>
        <a:lstStyle/>
        <a:p>
          <a:endParaRPr lang="en-US"/>
        </a:p>
      </dgm:t>
    </dgm:pt>
    <dgm:pt modelId="{BCD96880-DF0F-44A5-8A24-95699AFEE426}">
      <dgm:prSet phldrT="[Text]" custT="1"/>
      <dgm:spPr/>
      <dgm:t>
        <a:bodyPr/>
        <a:lstStyle/>
        <a:p>
          <a:r>
            <a:rPr lang="en-US" sz="1600" dirty="0">
              <a:solidFill>
                <a:schemeClr val="tx1"/>
              </a:solidFill>
            </a:rPr>
            <a:t>How can I improve myself, my abilities, my value?</a:t>
          </a:r>
        </a:p>
      </dgm:t>
    </dgm:pt>
    <dgm:pt modelId="{4C21BC14-1D03-47DB-BB54-E813EECE5108}" type="parTrans" cxnId="{C1552EC0-A747-4010-8581-D5DA942E5808}">
      <dgm:prSet/>
      <dgm:spPr/>
      <dgm:t>
        <a:bodyPr/>
        <a:lstStyle/>
        <a:p>
          <a:endParaRPr lang="en-US"/>
        </a:p>
      </dgm:t>
    </dgm:pt>
    <dgm:pt modelId="{998FA9AE-33FA-46CD-9509-0A5CD2728127}" type="sibTrans" cxnId="{C1552EC0-A747-4010-8581-D5DA942E5808}">
      <dgm:prSet/>
      <dgm:spPr/>
      <dgm:t>
        <a:bodyPr/>
        <a:lstStyle/>
        <a:p>
          <a:endParaRPr lang="en-US"/>
        </a:p>
      </dgm:t>
    </dgm:pt>
    <dgm:pt modelId="{DF6C987A-BF60-442F-A5CE-76EE86319729}">
      <dgm:prSet custT="1"/>
      <dgm:spPr/>
      <dgm:t>
        <a:bodyPr/>
        <a:lstStyle/>
        <a:p>
          <a:r>
            <a:rPr lang="en-US" sz="1600" dirty="0">
              <a:solidFill>
                <a:schemeClr val="tx1"/>
              </a:solidFill>
            </a:rPr>
            <a:t>How can I promote abundance and mutual gain? </a:t>
          </a:r>
        </a:p>
      </dgm:t>
    </dgm:pt>
    <dgm:pt modelId="{E2552168-387D-4930-8051-00639015D855}" type="parTrans" cxnId="{851A11E9-F1FD-4615-864F-2D16AF850D72}">
      <dgm:prSet/>
      <dgm:spPr/>
      <dgm:t>
        <a:bodyPr/>
        <a:lstStyle/>
        <a:p>
          <a:endParaRPr lang="en-US"/>
        </a:p>
      </dgm:t>
    </dgm:pt>
    <dgm:pt modelId="{29B23E45-E816-428D-B6C0-2C0D36F23F7F}" type="sibTrans" cxnId="{851A11E9-F1FD-4615-864F-2D16AF850D72}">
      <dgm:prSet/>
      <dgm:spPr/>
      <dgm:t>
        <a:bodyPr/>
        <a:lstStyle/>
        <a:p>
          <a:endParaRPr lang="en-US"/>
        </a:p>
      </dgm:t>
    </dgm:pt>
    <dgm:pt modelId="{680D3103-7F64-460B-99D1-5319A530557F}">
      <dgm:prSet/>
      <dgm:spPr/>
      <dgm:t>
        <a:bodyPr/>
        <a:lstStyle/>
        <a:p>
          <a:endParaRPr lang="en-US" sz="1400" dirty="0"/>
        </a:p>
      </dgm:t>
    </dgm:pt>
    <dgm:pt modelId="{BF572EB5-CF7D-4CD2-AA03-EA6DC933E00D}" type="parTrans" cxnId="{CEC0B2AB-9067-4006-8E31-14442D4BA683}">
      <dgm:prSet/>
      <dgm:spPr/>
      <dgm:t>
        <a:bodyPr/>
        <a:lstStyle/>
        <a:p>
          <a:endParaRPr lang="en-US"/>
        </a:p>
      </dgm:t>
    </dgm:pt>
    <dgm:pt modelId="{49A53F49-6F91-4D5E-96E1-98BD57A26AD8}" type="sibTrans" cxnId="{CEC0B2AB-9067-4006-8E31-14442D4BA683}">
      <dgm:prSet/>
      <dgm:spPr/>
      <dgm:t>
        <a:bodyPr/>
        <a:lstStyle/>
        <a:p>
          <a:endParaRPr lang="en-US"/>
        </a:p>
      </dgm:t>
    </dgm:pt>
    <dgm:pt modelId="{4F2F21DC-001F-46C9-98ED-82E90D7F87B6}">
      <dgm:prSet custT="1"/>
      <dgm:spPr/>
      <dgm:t>
        <a:bodyPr/>
        <a:lstStyle/>
        <a:p>
          <a:r>
            <a:rPr lang="en-US" sz="1600" dirty="0">
              <a:solidFill>
                <a:schemeClr val="tx1"/>
              </a:solidFill>
            </a:rPr>
            <a:t>What can I do to add quality and strengthen relationships?</a:t>
          </a:r>
        </a:p>
      </dgm:t>
    </dgm:pt>
    <dgm:pt modelId="{6BE75F56-D1D8-45AE-9035-7815A0BD74BE}" type="parTrans" cxnId="{5ED8FB05-1165-40E8-894F-9FD6780A5FCD}">
      <dgm:prSet/>
      <dgm:spPr/>
      <dgm:t>
        <a:bodyPr/>
        <a:lstStyle/>
        <a:p>
          <a:endParaRPr lang="en-US"/>
        </a:p>
      </dgm:t>
    </dgm:pt>
    <dgm:pt modelId="{2582DF23-0993-4132-9DE0-1DA3FE1A828B}" type="sibTrans" cxnId="{5ED8FB05-1165-40E8-894F-9FD6780A5FCD}">
      <dgm:prSet/>
      <dgm:spPr/>
      <dgm:t>
        <a:bodyPr/>
        <a:lstStyle/>
        <a:p>
          <a:endParaRPr lang="en-US"/>
        </a:p>
      </dgm:t>
    </dgm:pt>
    <dgm:pt modelId="{4D34B8A1-A18C-4B82-9630-A42FE00CF598}">
      <dgm:prSet/>
      <dgm:spPr/>
      <dgm:t>
        <a:bodyPr/>
        <a:lstStyle/>
        <a:p>
          <a:endParaRPr lang="en-US" sz="1400" dirty="0"/>
        </a:p>
      </dgm:t>
    </dgm:pt>
    <dgm:pt modelId="{783FC4FF-69BE-46D4-9456-D6AD3F86433F}" type="parTrans" cxnId="{E93DB741-E354-4BF4-BE23-903B302B0245}">
      <dgm:prSet/>
      <dgm:spPr/>
      <dgm:t>
        <a:bodyPr/>
        <a:lstStyle/>
        <a:p>
          <a:endParaRPr lang="en-US"/>
        </a:p>
      </dgm:t>
    </dgm:pt>
    <dgm:pt modelId="{2794D52A-AB89-48BA-9FAC-DEC016127399}" type="sibTrans" cxnId="{E93DB741-E354-4BF4-BE23-903B302B0245}">
      <dgm:prSet/>
      <dgm:spPr/>
      <dgm:t>
        <a:bodyPr/>
        <a:lstStyle/>
        <a:p>
          <a:endParaRPr lang="en-US"/>
        </a:p>
      </dgm:t>
    </dgm:pt>
    <dgm:pt modelId="{9604C56E-A45E-414A-B468-B081745EE7FE}">
      <dgm:prSet custT="1"/>
      <dgm:spPr/>
      <dgm:t>
        <a:bodyPr/>
        <a:lstStyle/>
        <a:p>
          <a:r>
            <a:rPr lang="en-US" sz="1600" dirty="0">
              <a:solidFill>
                <a:schemeClr val="tx1"/>
              </a:solidFill>
            </a:rPr>
            <a:t>How can I share compassion, kindness, caring and consideration?</a:t>
          </a:r>
        </a:p>
      </dgm:t>
    </dgm:pt>
    <dgm:pt modelId="{E6953818-D32E-4C8F-AC55-5619D851241F}" type="parTrans" cxnId="{727E72DA-2DFD-476C-AA2C-CC84BCCB3E89}">
      <dgm:prSet/>
      <dgm:spPr/>
      <dgm:t>
        <a:bodyPr/>
        <a:lstStyle/>
        <a:p>
          <a:endParaRPr lang="en-US"/>
        </a:p>
      </dgm:t>
    </dgm:pt>
    <dgm:pt modelId="{2EB3C426-43E8-41CB-A7A6-7AF3CFF49B2E}" type="sibTrans" cxnId="{727E72DA-2DFD-476C-AA2C-CC84BCCB3E89}">
      <dgm:prSet/>
      <dgm:spPr/>
      <dgm:t>
        <a:bodyPr/>
        <a:lstStyle/>
        <a:p>
          <a:endParaRPr lang="en-US"/>
        </a:p>
      </dgm:t>
    </dgm:pt>
    <dgm:pt modelId="{EB21E48C-E09B-493B-8598-AFC34225AE6F}" type="pres">
      <dgm:prSet presAssocID="{50CF24A9-DCBB-4148-BDD9-D613045E3B66}" presName="linearFlow" presStyleCnt="0">
        <dgm:presLayoutVars>
          <dgm:dir/>
          <dgm:animLvl val="lvl"/>
          <dgm:resizeHandles/>
        </dgm:presLayoutVars>
      </dgm:prSet>
      <dgm:spPr/>
    </dgm:pt>
    <dgm:pt modelId="{0BCD7C8C-BDEA-42ED-B5BC-84DED1C091C6}" type="pres">
      <dgm:prSet presAssocID="{B945EA8F-F092-49AD-90B8-90D03BACCA52}" presName="compositeNode" presStyleCnt="0">
        <dgm:presLayoutVars>
          <dgm:bulletEnabled val="1"/>
        </dgm:presLayoutVars>
      </dgm:prSet>
      <dgm:spPr/>
    </dgm:pt>
    <dgm:pt modelId="{9EB4B038-C9E8-4A33-8961-ED80E9C62018}" type="pres">
      <dgm:prSet presAssocID="{B945EA8F-F092-49AD-90B8-90D03BACCA52}" presName="image" presStyleLbl="fgImgPlace1" presStyleIdx="0" presStyleCnt="4" custFlipHor="1" custScaleX="51358" custScaleY="94174"/>
      <dgm:spPr/>
    </dgm:pt>
    <dgm:pt modelId="{A65C2311-A475-48AF-A56B-2B6B5EF8D577}" type="pres">
      <dgm:prSet presAssocID="{B945EA8F-F092-49AD-90B8-90D03BACCA52}" presName="childNode" presStyleLbl="node1" presStyleIdx="0" presStyleCnt="4" custLinFactNeighborX="-835" custLinFactNeighborY="1371">
        <dgm:presLayoutVars>
          <dgm:bulletEnabled val="1"/>
        </dgm:presLayoutVars>
      </dgm:prSet>
      <dgm:spPr/>
    </dgm:pt>
    <dgm:pt modelId="{ACD409A2-C54D-463B-A2B7-A6ACD16C627D}" type="pres">
      <dgm:prSet presAssocID="{B945EA8F-F092-49AD-90B8-90D03BACCA52}" presName="parentNode" presStyleLbl="revTx" presStyleIdx="0" presStyleCnt="4" custLinFactNeighborX="-4159" custLinFactNeighborY="1371">
        <dgm:presLayoutVars>
          <dgm:chMax val="0"/>
          <dgm:bulletEnabled val="1"/>
        </dgm:presLayoutVars>
      </dgm:prSet>
      <dgm:spPr/>
    </dgm:pt>
    <dgm:pt modelId="{6CDA7A0B-5432-45D0-9640-6344957DBC9D}" type="pres">
      <dgm:prSet presAssocID="{FF3577D3-F5FC-4CFC-AFEE-AE0A7B0C0C99}" presName="sibTrans" presStyleCnt="0"/>
      <dgm:spPr/>
    </dgm:pt>
    <dgm:pt modelId="{8755E8E9-3800-4D4F-BDDC-60AFB429B650}" type="pres">
      <dgm:prSet presAssocID="{135CA57C-A27C-47E8-9059-90C857D242B6}" presName="compositeNode" presStyleCnt="0">
        <dgm:presLayoutVars>
          <dgm:bulletEnabled val="1"/>
        </dgm:presLayoutVars>
      </dgm:prSet>
      <dgm:spPr/>
    </dgm:pt>
    <dgm:pt modelId="{BB892808-1830-4590-872E-505AFD4333AC}" type="pres">
      <dgm:prSet presAssocID="{135CA57C-A27C-47E8-9059-90C857D242B6}" presName="image" presStyleLbl="fgImgPlace1" presStyleIdx="1" presStyleCnt="4" custScaleX="50903" custScaleY="61187" custLinFactNeighborX="4440" custLinFactNeighborY="-36426"/>
      <dgm:spPr/>
    </dgm:pt>
    <dgm:pt modelId="{A1F79D7C-7F66-41BB-A51C-2BC15D180835}" type="pres">
      <dgm:prSet presAssocID="{135CA57C-A27C-47E8-9059-90C857D242B6}" presName="childNode" presStyleLbl="node1" presStyleIdx="1" presStyleCnt="4" custLinFactNeighborY="2285">
        <dgm:presLayoutVars>
          <dgm:bulletEnabled val="1"/>
        </dgm:presLayoutVars>
      </dgm:prSet>
      <dgm:spPr/>
    </dgm:pt>
    <dgm:pt modelId="{83BBE30E-7D6A-4546-AF00-4D268B297D5E}" type="pres">
      <dgm:prSet presAssocID="{135CA57C-A27C-47E8-9059-90C857D242B6}" presName="parentNode" presStyleLbl="revTx" presStyleIdx="1" presStyleCnt="4" custLinFactNeighborY="2285">
        <dgm:presLayoutVars>
          <dgm:chMax val="0"/>
          <dgm:bulletEnabled val="1"/>
        </dgm:presLayoutVars>
      </dgm:prSet>
      <dgm:spPr/>
    </dgm:pt>
    <dgm:pt modelId="{3AFB4816-EA6A-4BC6-B3A6-FA8A495D3C6B}" type="pres">
      <dgm:prSet presAssocID="{B5176FC8-500D-439E-930A-86A1887A38D8}" presName="sibTrans" presStyleCnt="0"/>
      <dgm:spPr/>
    </dgm:pt>
    <dgm:pt modelId="{CA1CE1A5-29C0-4165-98FA-080E6082FBB9}" type="pres">
      <dgm:prSet presAssocID="{4D52FCF3-13D5-4608-BCF5-56E4CD98B743}" presName="compositeNode" presStyleCnt="0">
        <dgm:presLayoutVars>
          <dgm:bulletEnabled val="1"/>
        </dgm:presLayoutVars>
      </dgm:prSet>
      <dgm:spPr/>
    </dgm:pt>
    <dgm:pt modelId="{ED5A31D6-52F6-48CB-AEB3-5402405E2361}" type="pres">
      <dgm:prSet presAssocID="{4D52FCF3-13D5-4608-BCF5-56E4CD98B743}" presName="image" presStyleLbl="fgImgPlace1" presStyleIdx="2" presStyleCnt="4" custScaleX="67570" custScaleY="6134"/>
      <dgm:spPr/>
    </dgm:pt>
    <dgm:pt modelId="{DA5B358E-D365-4FA6-8C64-B9382395878C}" type="pres">
      <dgm:prSet presAssocID="{4D52FCF3-13D5-4608-BCF5-56E4CD98B743}" presName="childNode" presStyleLbl="node1" presStyleIdx="2" presStyleCnt="4" custLinFactNeighborX="835" custLinFactNeighborY="8864">
        <dgm:presLayoutVars>
          <dgm:bulletEnabled val="1"/>
        </dgm:presLayoutVars>
      </dgm:prSet>
      <dgm:spPr/>
    </dgm:pt>
    <dgm:pt modelId="{BFA6BF9B-4420-44CB-A554-B05665A904DC}" type="pres">
      <dgm:prSet presAssocID="{4D52FCF3-13D5-4608-BCF5-56E4CD98B743}" presName="parentNode" presStyleLbl="revTx" presStyleIdx="2" presStyleCnt="4" custLinFactNeighborX="-17570" custLinFactNeighborY="13415">
        <dgm:presLayoutVars>
          <dgm:chMax val="0"/>
          <dgm:bulletEnabled val="1"/>
        </dgm:presLayoutVars>
      </dgm:prSet>
      <dgm:spPr/>
    </dgm:pt>
    <dgm:pt modelId="{0C4FC87E-2904-44AC-81B1-C8AB3A0DD690}" type="pres">
      <dgm:prSet presAssocID="{F0B2F064-7978-48DE-9E6F-6555B10ACD52}" presName="sibTrans" presStyleCnt="0"/>
      <dgm:spPr/>
    </dgm:pt>
    <dgm:pt modelId="{759BACAD-F836-4C6F-8476-544B63D53879}" type="pres">
      <dgm:prSet presAssocID="{870C80CF-FBED-45F5-8711-89042A4DE00F}" presName="compositeNode" presStyleCnt="0">
        <dgm:presLayoutVars>
          <dgm:bulletEnabled val="1"/>
        </dgm:presLayoutVars>
      </dgm:prSet>
      <dgm:spPr/>
    </dgm:pt>
    <dgm:pt modelId="{F68CC670-7A5A-45E4-9F5B-CA0CCF763ECD}" type="pres">
      <dgm:prSet presAssocID="{870C80CF-FBED-45F5-8711-89042A4DE00F}" presName="image" presStyleLbl="fgImgPlace1" presStyleIdx="3" presStyleCnt="4" custScaleX="90649" custScaleY="79422"/>
      <dgm:spPr/>
    </dgm:pt>
    <dgm:pt modelId="{F705D37D-BE8C-467A-80F4-545551B27355}" type="pres">
      <dgm:prSet presAssocID="{870C80CF-FBED-45F5-8711-89042A4DE00F}" presName="childNode" presStyleLbl="node1" presStyleIdx="3" presStyleCnt="4" custLinFactNeighborY="1371">
        <dgm:presLayoutVars>
          <dgm:bulletEnabled val="1"/>
        </dgm:presLayoutVars>
      </dgm:prSet>
      <dgm:spPr/>
    </dgm:pt>
    <dgm:pt modelId="{C814F638-39F1-452D-A315-B69E0EF0D731}" type="pres">
      <dgm:prSet presAssocID="{870C80CF-FBED-45F5-8711-89042A4DE00F}" presName="parentNode" presStyleLbl="revTx" presStyleIdx="3" presStyleCnt="4" custLinFactNeighborY="1371">
        <dgm:presLayoutVars>
          <dgm:chMax val="0"/>
          <dgm:bulletEnabled val="1"/>
        </dgm:presLayoutVars>
      </dgm:prSet>
      <dgm:spPr/>
    </dgm:pt>
  </dgm:ptLst>
  <dgm:cxnLst>
    <dgm:cxn modelId="{5ED8FB05-1165-40E8-894F-9FD6780A5FCD}" srcId="{870C80CF-FBED-45F5-8711-89042A4DE00F}" destId="{4F2F21DC-001F-46C9-98ED-82E90D7F87B6}" srcOrd="1" destOrd="0" parTransId="{6BE75F56-D1D8-45AE-9035-7815A0BD74BE}" sibTransId="{2582DF23-0993-4132-9DE0-1DA3FE1A828B}"/>
    <dgm:cxn modelId="{FB114208-555D-4DE5-94A8-3462867E6037}" srcId="{50CF24A9-DCBB-4148-BDD9-D613045E3B66}" destId="{870C80CF-FBED-45F5-8711-89042A4DE00F}" srcOrd="3" destOrd="0" parTransId="{15016A60-E375-4F07-9733-57E7DB3689B9}" sibTransId="{4A1E49FE-9CE6-42EB-8FF3-7A46DFC69645}"/>
    <dgm:cxn modelId="{ECE4FC12-7A84-4550-B767-591416F21AA7}" srcId="{135CA57C-A27C-47E8-9059-90C857D242B6}" destId="{219C993D-0B68-4AC3-8EA2-0A2D476108D4}" srcOrd="0" destOrd="0" parTransId="{9A22D1B5-12C8-43C0-B9B2-98E70045A399}" sibTransId="{EAE82291-48D9-4ABF-814F-42CF4C0D3281}"/>
    <dgm:cxn modelId="{5D090C13-D7E3-4F94-AE72-33231F564CC3}" type="presOf" srcId="{B945EA8F-F092-49AD-90B8-90D03BACCA52}" destId="{ACD409A2-C54D-463B-A2B7-A6ACD16C627D}" srcOrd="0" destOrd="0" presId="urn:microsoft.com/office/officeart/2005/8/layout/hList2"/>
    <dgm:cxn modelId="{D4AC7A20-7593-473B-8705-6AE8288D6915}" srcId="{50CF24A9-DCBB-4148-BDD9-D613045E3B66}" destId="{135CA57C-A27C-47E8-9059-90C857D242B6}" srcOrd="1" destOrd="0" parTransId="{D3D01F5F-3026-4B5B-BE23-FD51C2E8127C}" sibTransId="{B5176FC8-500D-439E-930A-86A1887A38D8}"/>
    <dgm:cxn modelId="{FE507D20-7FF0-4FA1-8EA1-3F439FCB36EF}" type="presOf" srcId="{680D3103-7F64-460B-99D1-5319A530557F}" destId="{F705D37D-BE8C-467A-80F4-545551B27355}" srcOrd="0" destOrd="4" presId="urn:microsoft.com/office/officeart/2005/8/layout/hList2"/>
    <dgm:cxn modelId="{02D86222-CB0C-40A1-9F5A-FF9A092A0396}" srcId="{B945EA8F-F092-49AD-90B8-90D03BACCA52}" destId="{9CDD6EB2-86BF-48A8-A3E4-95FF5F6CB43E}" srcOrd="2" destOrd="0" parTransId="{5635560D-43E0-4F69-AEF2-5E588E1ED490}" sibTransId="{EAB08650-E0BD-42D2-B56E-2AC39068BC5E}"/>
    <dgm:cxn modelId="{7CFD4024-B88A-4C6B-998B-DCCA4A240C9F}" type="presOf" srcId="{48D81C1D-8897-4057-AD2F-337E7385CDB4}" destId="{A1F79D7C-7F66-41BB-A51C-2BC15D180835}" srcOrd="0" destOrd="1" presId="urn:microsoft.com/office/officeart/2005/8/layout/hList2"/>
    <dgm:cxn modelId="{D721E032-EEC4-4818-81E4-73440BE48B47}" type="presOf" srcId="{4D34B8A1-A18C-4B82-9630-A42FE00CF598}" destId="{F705D37D-BE8C-467A-80F4-545551B27355}" srcOrd="0" destOrd="3" presId="urn:microsoft.com/office/officeart/2005/8/layout/hList2"/>
    <dgm:cxn modelId="{B723AD34-E53E-48C2-9D7F-BF3A8B37FE03}" srcId="{135CA57C-A27C-47E8-9059-90C857D242B6}" destId="{48D81C1D-8897-4057-AD2F-337E7385CDB4}" srcOrd="1" destOrd="0" parTransId="{E485E560-C198-41C1-A792-6D88D457202D}" sibTransId="{497AC88F-30D6-4594-9898-D8244097F501}"/>
    <dgm:cxn modelId="{8A4DFE36-C9DC-408B-A6B3-7FC90228E39A}" type="presOf" srcId="{870C80CF-FBED-45F5-8711-89042A4DE00F}" destId="{C814F638-39F1-452D-A315-B69E0EF0D731}" srcOrd="0" destOrd="0" presId="urn:microsoft.com/office/officeart/2005/8/layout/hList2"/>
    <dgm:cxn modelId="{E260433D-900D-456C-AD44-1622E21D683A}" type="presOf" srcId="{FDAE9446-68BD-45B6-B494-8B9CE8557B78}" destId="{DA5B358E-D365-4FA6-8C64-B9382395878C}" srcOrd="0" destOrd="0" presId="urn:microsoft.com/office/officeart/2005/8/layout/hList2"/>
    <dgm:cxn modelId="{915C2A5E-3E3A-4A7C-A5DF-C97C1161B8AF}" type="presOf" srcId="{D9C4021E-4BC6-48D5-968E-F55B8CC256C9}" destId="{A1F79D7C-7F66-41BB-A51C-2BC15D180835}" srcOrd="0" destOrd="3" presId="urn:microsoft.com/office/officeart/2005/8/layout/hList2"/>
    <dgm:cxn modelId="{E93DB741-E354-4BF4-BE23-903B302B0245}" srcId="{870C80CF-FBED-45F5-8711-89042A4DE00F}" destId="{4D34B8A1-A18C-4B82-9630-A42FE00CF598}" srcOrd="3" destOrd="0" parTransId="{783FC4FF-69BE-46D4-9456-D6AD3F86433F}" sibTransId="{2794D52A-AB89-48BA-9FAC-DEC016127399}"/>
    <dgm:cxn modelId="{B72D9B64-03F9-4B78-B697-335C47C8F786}" type="presOf" srcId="{135CA57C-A27C-47E8-9059-90C857D242B6}" destId="{83BBE30E-7D6A-4546-AF00-4D268B297D5E}" srcOrd="0" destOrd="0" presId="urn:microsoft.com/office/officeart/2005/8/layout/hList2"/>
    <dgm:cxn modelId="{13601770-574C-43B6-9580-E76E84E3D413}" srcId="{135CA57C-A27C-47E8-9059-90C857D242B6}" destId="{D9C4021E-4BC6-48D5-968E-F55B8CC256C9}" srcOrd="3" destOrd="0" parTransId="{FF993EC8-C2E5-4DA3-A498-4925303821F3}" sibTransId="{FC0A2917-A318-4F97-A943-C813F3118A88}"/>
    <dgm:cxn modelId="{4960F072-B94C-479C-A63C-AFB21AB04DD5}" type="presOf" srcId="{9604C56E-A45E-414A-B468-B081745EE7FE}" destId="{F705D37D-BE8C-467A-80F4-545551B27355}" srcOrd="0" destOrd="2" presId="urn:microsoft.com/office/officeart/2005/8/layout/hList2"/>
    <dgm:cxn modelId="{424B6D76-D43F-4A65-B554-9F1525695B06}" srcId="{50CF24A9-DCBB-4148-BDD9-D613045E3B66}" destId="{B945EA8F-F092-49AD-90B8-90D03BACCA52}" srcOrd="0" destOrd="0" parTransId="{FB516E5D-CF7C-4001-88D6-1C59D12D32FA}" sibTransId="{FF3577D3-F5FC-4CFC-AFEE-AE0A7B0C0C99}"/>
    <dgm:cxn modelId="{D0FD2278-ABAA-47F9-9757-85DC79C5299C}" type="presOf" srcId="{4F2F21DC-001F-46C9-98ED-82E90D7F87B6}" destId="{F705D37D-BE8C-467A-80F4-545551B27355}" srcOrd="0" destOrd="1" presId="urn:microsoft.com/office/officeart/2005/8/layout/hList2"/>
    <dgm:cxn modelId="{E6C53B84-D1C6-4D93-B4A7-CA7FE97CBB88}" type="presOf" srcId="{D5738145-EA68-43E0-A0EB-77BC28AC605C}" destId="{A1F79D7C-7F66-41BB-A51C-2BC15D180835}" srcOrd="0" destOrd="2" presId="urn:microsoft.com/office/officeart/2005/8/layout/hList2"/>
    <dgm:cxn modelId="{5E2FD886-FC66-4AD7-A159-2C66FD9E7222}" type="presOf" srcId="{EBAEC93B-63C0-4D63-9B58-1CA59A0E7C7B}" destId="{A65C2311-A475-48AF-A56B-2B6B5EF8D577}" srcOrd="0" destOrd="3" presId="urn:microsoft.com/office/officeart/2005/8/layout/hList2"/>
    <dgm:cxn modelId="{2BEFA58E-FC17-4E9E-9BAC-0C38BBB04811}" srcId="{135CA57C-A27C-47E8-9059-90C857D242B6}" destId="{D5738145-EA68-43E0-A0EB-77BC28AC605C}" srcOrd="2" destOrd="0" parTransId="{78FF95E3-314E-43EF-878F-90FE8622FCF3}" sibTransId="{4BDEB37B-3034-46E9-8023-B6A6A3A142E4}"/>
    <dgm:cxn modelId="{1F7DCF92-38B1-4592-90E9-F275C1742DD1}" type="presOf" srcId="{DF6C987A-BF60-442F-A5CE-76EE86319729}" destId="{F705D37D-BE8C-467A-80F4-545551B27355}" srcOrd="0" destOrd="0" presId="urn:microsoft.com/office/officeart/2005/8/layout/hList2"/>
    <dgm:cxn modelId="{8BB5979A-980A-48C2-A3A4-E42DB724B215}" type="presOf" srcId="{BCD96880-DF0F-44A5-8A24-95699AFEE426}" destId="{DA5B358E-D365-4FA6-8C64-B9382395878C}" srcOrd="0" destOrd="1" presId="urn:microsoft.com/office/officeart/2005/8/layout/hList2"/>
    <dgm:cxn modelId="{671854A1-9867-47CB-BE49-4526904081AC}" srcId="{B945EA8F-F092-49AD-90B8-90D03BACCA52}" destId="{EBAEC93B-63C0-4D63-9B58-1CA59A0E7C7B}" srcOrd="3" destOrd="0" parTransId="{D1CB4A04-889F-4205-82EA-234F1B8AF21F}" sibTransId="{00104AEC-90B0-428F-B1DD-E839AD79CDA6}"/>
    <dgm:cxn modelId="{36A37EA1-A634-4458-B77C-FE9CBE28180C}" type="presOf" srcId="{8BE64091-3DC9-4887-9C92-6510111A9185}" destId="{DA5B358E-D365-4FA6-8C64-B9382395878C}" srcOrd="0" destOrd="2" presId="urn:microsoft.com/office/officeart/2005/8/layout/hList2"/>
    <dgm:cxn modelId="{CEC0B2AB-9067-4006-8E31-14442D4BA683}" srcId="{870C80CF-FBED-45F5-8711-89042A4DE00F}" destId="{680D3103-7F64-460B-99D1-5319A530557F}" srcOrd="4" destOrd="0" parTransId="{BF572EB5-CF7D-4CD2-AA03-EA6DC933E00D}" sibTransId="{49A53F49-6F91-4D5E-96E1-98BD57A26AD8}"/>
    <dgm:cxn modelId="{054010B0-036D-45CA-884B-FDAB314CBF06}" srcId="{4D52FCF3-13D5-4608-BCF5-56E4CD98B743}" destId="{FDAE9446-68BD-45B6-B494-8B9CE8557B78}" srcOrd="0" destOrd="0" parTransId="{932B0936-CA4D-4729-A295-06AC1E5E2135}" sibTransId="{5F28BA3A-55FA-4045-BC69-3397AAACA3A2}"/>
    <dgm:cxn modelId="{E079D6B6-51EE-492F-A3F0-0343CCF7B33D}" type="presOf" srcId="{EFB8A2F9-A12E-478B-B76B-6FBBC9AEA09A}" destId="{A65C2311-A475-48AF-A56B-2B6B5EF8D577}" srcOrd="0" destOrd="1" presId="urn:microsoft.com/office/officeart/2005/8/layout/hList2"/>
    <dgm:cxn modelId="{CBEB03B8-3304-4B5B-BFFB-2EF6EE174ABB}" type="presOf" srcId="{50CF24A9-DCBB-4148-BDD9-D613045E3B66}" destId="{EB21E48C-E09B-493B-8598-AFC34225AE6F}" srcOrd="0" destOrd="0" presId="urn:microsoft.com/office/officeart/2005/8/layout/hList2"/>
    <dgm:cxn modelId="{C1552EC0-A747-4010-8581-D5DA942E5808}" srcId="{4D52FCF3-13D5-4608-BCF5-56E4CD98B743}" destId="{BCD96880-DF0F-44A5-8A24-95699AFEE426}" srcOrd="1" destOrd="0" parTransId="{4C21BC14-1D03-47DB-BB54-E813EECE5108}" sibTransId="{998FA9AE-33FA-46CD-9509-0A5CD2728127}"/>
    <dgm:cxn modelId="{30A823C1-0AB7-414C-8932-60813BF8BF4C}" type="presOf" srcId="{403B8166-DE4A-4A16-885F-6DB15A65CEAB}" destId="{A65C2311-A475-48AF-A56B-2B6B5EF8D577}" srcOrd="0" destOrd="0" presId="urn:microsoft.com/office/officeart/2005/8/layout/hList2"/>
    <dgm:cxn modelId="{A42927C5-B149-4B1A-B71B-E78AE76BE9C5}" srcId="{B945EA8F-F092-49AD-90B8-90D03BACCA52}" destId="{403B8166-DE4A-4A16-885F-6DB15A65CEAB}" srcOrd="0" destOrd="0" parTransId="{8EB8B9A3-C4CB-4DB6-9D2D-686E6A60500E}" sibTransId="{A6DA4327-B914-44B1-B747-BAAE2E2584D7}"/>
    <dgm:cxn modelId="{358A6DC5-97B9-4DE6-AF99-246E7CA88DC1}" srcId="{4D52FCF3-13D5-4608-BCF5-56E4CD98B743}" destId="{8BE64091-3DC9-4887-9C92-6510111A9185}" srcOrd="2" destOrd="0" parTransId="{08A3699F-2515-4486-9DCA-B131265D15AA}" sibTransId="{E8E0632E-DC39-4A31-A4B5-4188681D064B}"/>
    <dgm:cxn modelId="{6ED532D3-8E87-4615-9E57-F1C653BA9789}" srcId="{B945EA8F-F092-49AD-90B8-90D03BACCA52}" destId="{EFB8A2F9-A12E-478B-B76B-6FBBC9AEA09A}" srcOrd="1" destOrd="0" parTransId="{A0CD3ACF-6116-4308-950A-5FBC48826A02}" sibTransId="{FF4E807A-1B89-4F28-B6A2-AE5F8E309B0E}"/>
    <dgm:cxn modelId="{DAE91DD6-6CC7-48D8-9A44-E0A21F196E3F}" type="presOf" srcId="{4D52FCF3-13D5-4608-BCF5-56E4CD98B743}" destId="{BFA6BF9B-4420-44CB-A554-B05665A904DC}" srcOrd="0" destOrd="0" presId="urn:microsoft.com/office/officeart/2005/8/layout/hList2"/>
    <dgm:cxn modelId="{727E72DA-2DFD-476C-AA2C-CC84BCCB3E89}" srcId="{870C80CF-FBED-45F5-8711-89042A4DE00F}" destId="{9604C56E-A45E-414A-B468-B081745EE7FE}" srcOrd="2" destOrd="0" parTransId="{E6953818-D32E-4C8F-AC55-5619D851241F}" sibTransId="{2EB3C426-43E8-41CB-A7A6-7AF3CFF49B2E}"/>
    <dgm:cxn modelId="{851A11E9-F1FD-4615-864F-2D16AF850D72}" srcId="{870C80CF-FBED-45F5-8711-89042A4DE00F}" destId="{DF6C987A-BF60-442F-A5CE-76EE86319729}" srcOrd="0" destOrd="0" parTransId="{E2552168-387D-4930-8051-00639015D855}" sibTransId="{29B23E45-E816-428D-B6C0-2C0D36F23F7F}"/>
    <dgm:cxn modelId="{7BF2D7E9-36C8-4634-9D46-3367F54C08FE}" type="presOf" srcId="{219C993D-0B68-4AC3-8EA2-0A2D476108D4}" destId="{A1F79D7C-7F66-41BB-A51C-2BC15D180835}" srcOrd="0" destOrd="0" presId="urn:microsoft.com/office/officeart/2005/8/layout/hList2"/>
    <dgm:cxn modelId="{1BCA02F2-2027-47A5-97D0-DE6396D8D2FB}" srcId="{50CF24A9-DCBB-4148-BDD9-D613045E3B66}" destId="{4D52FCF3-13D5-4608-BCF5-56E4CD98B743}" srcOrd="2" destOrd="0" parTransId="{A91053A5-3372-4E9A-BA1A-03CA3ACA7A70}" sibTransId="{F0B2F064-7978-48DE-9E6F-6555B10ACD52}"/>
    <dgm:cxn modelId="{215477F9-6D09-417D-953A-9CA27263E97E}" type="presOf" srcId="{9CDD6EB2-86BF-48A8-A3E4-95FF5F6CB43E}" destId="{A65C2311-A475-48AF-A56B-2B6B5EF8D577}" srcOrd="0" destOrd="2" presId="urn:microsoft.com/office/officeart/2005/8/layout/hList2"/>
    <dgm:cxn modelId="{E0BAC53B-5BE7-4131-923B-FABB64CCCC7A}" type="presParOf" srcId="{EB21E48C-E09B-493B-8598-AFC34225AE6F}" destId="{0BCD7C8C-BDEA-42ED-B5BC-84DED1C091C6}" srcOrd="0" destOrd="0" presId="urn:microsoft.com/office/officeart/2005/8/layout/hList2"/>
    <dgm:cxn modelId="{1DB5C9BF-6302-45FA-9EE0-8ECF69050DDE}" type="presParOf" srcId="{0BCD7C8C-BDEA-42ED-B5BC-84DED1C091C6}" destId="{9EB4B038-C9E8-4A33-8961-ED80E9C62018}" srcOrd="0" destOrd="0" presId="urn:microsoft.com/office/officeart/2005/8/layout/hList2"/>
    <dgm:cxn modelId="{EF2E87D1-9FF6-4886-BA90-8114EC48BFA7}" type="presParOf" srcId="{0BCD7C8C-BDEA-42ED-B5BC-84DED1C091C6}" destId="{A65C2311-A475-48AF-A56B-2B6B5EF8D577}" srcOrd="1" destOrd="0" presId="urn:microsoft.com/office/officeart/2005/8/layout/hList2"/>
    <dgm:cxn modelId="{DEC95C5B-5637-41A9-B543-7EC1460821E5}" type="presParOf" srcId="{0BCD7C8C-BDEA-42ED-B5BC-84DED1C091C6}" destId="{ACD409A2-C54D-463B-A2B7-A6ACD16C627D}" srcOrd="2" destOrd="0" presId="urn:microsoft.com/office/officeart/2005/8/layout/hList2"/>
    <dgm:cxn modelId="{6D83D122-057C-4FF5-8374-306A9188EB0F}" type="presParOf" srcId="{EB21E48C-E09B-493B-8598-AFC34225AE6F}" destId="{6CDA7A0B-5432-45D0-9640-6344957DBC9D}" srcOrd="1" destOrd="0" presId="urn:microsoft.com/office/officeart/2005/8/layout/hList2"/>
    <dgm:cxn modelId="{341B352D-C216-4D2B-A312-10E58748CC8E}" type="presParOf" srcId="{EB21E48C-E09B-493B-8598-AFC34225AE6F}" destId="{8755E8E9-3800-4D4F-BDDC-60AFB429B650}" srcOrd="2" destOrd="0" presId="urn:microsoft.com/office/officeart/2005/8/layout/hList2"/>
    <dgm:cxn modelId="{21637906-34C0-48E3-B942-53E2852BD8DF}" type="presParOf" srcId="{8755E8E9-3800-4D4F-BDDC-60AFB429B650}" destId="{BB892808-1830-4590-872E-505AFD4333AC}" srcOrd="0" destOrd="0" presId="urn:microsoft.com/office/officeart/2005/8/layout/hList2"/>
    <dgm:cxn modelId="{ABE803AF-9C83-4CDA-BC78-8C2BF46A07DD}" type="presParOf" srcId="{8755E8E9-3800-4D4F-BDDC-60AFB429B650}" destId="{A1F79D7C-7F66-41BB-A51C-2BC15D180835}" srcOrd="1" destOrd="0" presId="urn:microsoft.com/office/officeart/2005/8/layout/hList2"/>
    <dgm:cxn modelId="{5864B060-633F-4B75-9624-46C351A982D4}" type="presParOf" srcId="{8755E8E9-3800-4D4F-BDDC-60AFB429B650}" destId="{83BBE30E-7D6A-4546-AF00-4D268B297D5E}" srcOrd="2" destOrd="0" presId="urn:microsoft.com/office/officeart/2005/8/layout/hList2"/>
    <dgm:cxn modelId="{60C91F10-F332-4E23-8FBD-4BA7BCB6227D}" type="presParOf" srcId="{EB21E48C-E09B-493B-8598-AFC34225AE6F}" destId="{3AFB4816-EA6A-4BC6-B3A6-FA8A495D3C6B}" srcOrd="3" destOrd="0" presId="urn:microsoft.com/office/officeart/2005/8/layout/hList2"/>
    <dgm:cxn modelId="{F18F1747-3428-49DE-9B61-BE72431260B4}" type="presParOf" srcId="{EB21E48C-E09B-493B-8598-AFC34225AE6F}" destId="{CA1CE1A5-29C0-4165-98FA-080E6082FBB9}" srcOrd="4" destOrd="0" presId="urn:microsoft.com/office/officeart/2005/8/layout/hList2"/>
    <dgm:cxn modelId="{08B6DD9B-4707-45AA-9E01-1E3D0A86B4DD}" type="presParOf" srcId="{CA1CE1A5-29C0-4165-98FA-080E6082FBB9}" destId="{ED5A31D6-52F6-48CB-AEB3-5402405E2361}" srcOrd="0" destOrd="0" presId="urn:microsoft.com/office/officeart/2005/8/layout/hList2"/>
    <dgm:cxn modelId="{7005AFC8-C3CA-4496-8FD3-D0C56AD2B11E}" type="presParOf" srcId="{CA1CE1A5-29C0-4165-98FA-080E6082FBB9}" destId="{DA5B358E-D365-4FA6-8C64-B9382395878C}" srcOrd="1" destOrd="0" presId="urn:microsoft.com/office/officeart/2005/8/layout/hList2"/>
    <dgm:cxn modelId="{D77000F9-DA05-46B7-A9F5-4F41965FA3FB}" type="presParOf" srcId="{CA1CE1A5-29C0-4165-98FA-080E6082FBB9}" destId="{BFA6BF9B-4420-44CB-A554-B05665A904DC}" srcOrd="2" destOrd="0" presId="urn:microsoft.com/office/officeart/2005/8/layout/hList2"/>
    <dgm:cxn modelId="{569619F2-ADCE-4FDA-AB02-84C0CE2AC227}" type="presParOf" srcId="{EB21E48C-E09B-493B-8598-AFC34225AE6F}" destId="{0C4FC87E-2904-44AC-81B1-C8AB3A0DD690}" srcOrd="5" destOrd="0" presId="urn:microsoft.com/office/officeart/2005/8/layout/hList2"/>
    <dgm:cxn modelId="{2D7F35B3-9679-4DFD-8BBF-A8547E9F94E8}" type="presParOf" srcId="{EB21E48C-E09B-493B-8598-AFC34225AE6F}" destId="{759BACAD-F836-4C6F-8476-544B63D53879}" srcOrd="6" destOrd="0" presId="urn:microsoft.com/office/officeart/2005/8/layout/hList2"/>
    <dgm:cxn modelId="{C15CA8C9-AC74-441C-8AAA-70DD083156CB}" type="presParOf" srcId="{759BACAD-F836-4C6F-8476-544B63D53879}" destId="{F68CC670-7A5A-45E4-9F5B-CA0CCF763ECD}" srcOrd="0" destOrd="0" presId="urn:microsoft.com/office/officeart/2005/8/layout/hList2"/>
    <dgm:cxn modelId="{47CBB726-059A-4B93-B34F-CF9A134C626B}" type="presParOf" srcId="{759BACAD-F836-4C6F-8476-544B63D53879}" destId="{F705D37D-BE8C-467A-80F4-545551B27355}" srcOrd="1" destOrd="0" presId="urn:microsoft.com/office/officeart/2005/8/layout/hList2"/>
    <dgm:cxn modelId="{63A1DD18-1AEE-436F-91E8-27FDAB7F4812}" type="presParOf" srcId="{759BACAD-F836-4C6F-8476-544B63D53879}" destId="{C814F638-39F1-452D-A315-B69E0EF0D731}"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2F438D-27FA-44E8-A849-EDF6D6F26BFE}"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en-US"/>
        </a:p>
      </dgm:t>
    </dgm:pt>
    <dgm:pt modelId="{03DBA050-0937-4572-AA85-2C0497BF3333}">
      <dgm:prSet phldrT="[Text]"/>
      <dgm:spPr>
        <a:solidFill>
          <a:srgbClr val="D00000"/>
        </a:solidFill>
      </dgm:spPr>
      <dgm:t>
        <a:bodyPr/>
        <a:lstStyle/>
        <a:p>
          <a:r>
            <a:rPr lang="en-US" dirty="0"/>
            <a:t>Observe</a:t>
          </a:r>
        </a:p>
      </dgm:t>
    </dgm:pt>
    <dgm:pt modelId="{9B9BB5DE-C828-4972-B988-B76DE3F9A5AF}" type="parTrans" cxnId="{134CF7D8-7D88-430A-8198-AD2797F314CE}">
      <dgm:prSet/>
      <dgm:spPr/>
      <dgm:t>
        <a:bodyPr/>
        <a:lstStyle/>
        <a:p>
          <a:endParaRPr lang="en-US"/>
        </a:p>
      </dgm:t>
    </dgm:pt>
    <dgm:pt modelId="{8E2A2455-8A68-4A04-A7AC-1BC32E096BBC}" type="sibTrans" cxnId="{134CF7D8-7D88-430A-8198-AD2797F314CE}">
      <dgm:prSet/>
      <dgm:spPr/>
      <dgm:t>
        <a:bodyPr/>
        <a:lstStyle/>
        <a:p>
          <a:endParaRPr lang="en-US"/>
        </a:p>
      </dgm:t>
    </dgm:pt>
    <dgm:pt modelId="{E715C273-7963-4F04-AF79-4FA08397C8B5}">
      <dgm:prSet phldrT="[Text]"/>
      <dgm:spPr>
        <a:solidFill>
          <a:srgbClr val="8F45C7"/>
        </a:solidFill>
      </dgm:spPr>
      <dgm:t>
        <a:bodyPr/>
        <a:lstStyle/>
        <a:p>
          <a:r>
            <a:rPr lang="en-US" dirty="0"/>
            <a:t>Pause</a:t>
          </a:r>
        </a:p>
      </dgm:t>
    </dgm:pt>
    <dgm:pt modelId="{B7EBCDB0-956E-4EFE-B0F5-F6CCA822DCD5}" type="parTrans" cxnId="{B69A6C58-EBD5-4CC1-A7EB-6ACAC8C2A57C}">
      <dgm:prSet/>
      <dgm:spPr/>
      <dgm:t>
        <a:bodyPr/>
        <a:lstStyle/>
        <a:p>
          <a:endParaRPr lang="en-US"/>
        </a:p>
      </dgm:t>
    </dgm:pt>
    <dgm:pt modelId="{C4A8C3F7-3D15-42CE-9137-9EB5053FBECA}" type="sibTrans" cxnId="{B69A6C58-EBD5-4CC1-A7EB-6ACAC8C2A57C}">
      <dgm:prSet/>
      <dgm:spPr/>
      <dgm:t>
        <a:bodyPr/>
        <a:lstStyle/>
        <a:p>
          <a:endParaRPr lang="en-US"/>
        </a:p>
      </dgm:t>
    </dgm:pt>
    <dgm:pt modelId="{3AC8B7E8-0B0C-41AE-AFDE-F439BC502626}">
      <dgm:prSet phldrT="[Text]"/>
      <dgm:spPr/>
      <dgm:t>
        <a:bodyPr/>
        <a:lstStyle/>
        <a:p>
          <a:r>
            <a:rPr lang="en-US" dirty="0"/>
            <a:t>Direct</a:t>
          </a:r>
        </a:p>
        <a:p>
          <a:r>
            <a:rPr lang="en-US" dirty="0"/>
            <a:t>Action</a:t>
          </a:r>
        </a:p>
      </dgm:t>
    </dgm:pt>
    <dgm:pt modelId="{9EFF4FD0-13D7-406C-B3FC-FE119C2EB13D}" type="parTrans" cxnId="{E47FD7A0-BB34-488A-BBDF-011D35644BEB}">
      <dgm:prSet/>
      <dgm:spPr/>
      <dgm:t>
        <a:bodyPr/>
        <a:lstStyle/>
        <a:p>
          <a:endParaRPr lang="en-US"/>
        </a:p>
      </dgm:t>
    </dgm:pt>
    <dgm:pt modelId="{4C29BCF6-89D7-4195-9B7F-527A5533AD97}" type="sibTrans" cxnId="{E47FD7A0-BB34-488A-BBDF-011D35644BEB}">
      <dgm:prSet/>
      <dgm:spPr/>
      <dgm:t>
        <a:bodyPr/>
        <a:lstStyle/>
        <a:p>
          <a:endParaRPr lang="en-US"/>
        </a:p>
      </dgm:t>
    </dgm:pt>
    <dgm:pt modelId="{F46E087E-D1F6-4A82-BFF3-DB58E3465EDD}">
      <dgm:prSet phldrT="[Text]"/>
      <dgm:spPr>
        <a:solidFill>
          <a:srgbClr val="EE833A"/>
        </a:solidFill>
      </dgm:spPr>
      <dgm:t>
        <a:bodyPr/>
        <a:lstStyle/>
        <a:p>
          <a:r>
            <a:rPr lang="en-US" dirty="0"/>
            <a:t>Reflect</a:t>
          </a:r>
        </a:p>
      </dgm:t>
    </dgm:pt>
    <dgm:pt modelId="{84146A46-A870-40D0-A6A8-8134F2C90577}" type="parTrans" cxnId="{7B2503C9-4152-4714-9FCD-ADDF5F0E9A14}">
      <dgm:prSet/>
      <dgm:spPr/>
      <dgm:t>
        <a:bodyPr/>
        <a:lstStyle/>
        <a:p>
          <a:endParaRPr lang="en-US"/>
        </a:p>
      </dgm:t>
    </dgm:pt>
    <dgm:pt modelId="{7120AEB6-6DBB-4C88-9BD7-0D1D45CCC956}" type="sibTrans" cxnId="{7B2503C9-4152-4714-9FCD-ADDF5F0E9A14}">
      <dgm:prSet/>
      <dgm:spPr/>
      <dgm:t>
        <a:bodyPr/>
        <a:lstStyle/>
        <a:p>
          <a:endParaRPr lang="en-US"/>
        </a:p>
      </dgm:t>
    </dgm:pt>
    <dgm:pt modelId="{CDC9B30E-EFB2-452A-A2C0-0112437D5980}">
      <dgm:prSet phldrT="[Text]"/>
      <dgm:spPr>
        <a:solidFill>
          <a:schemeClr val="bg1">
            <a:lumMod val="50000"/>
          </a:schemeClr>
        </a:solidFill>
      </dgm:spPr>
      <dgm:t>
        <a:bodyPr/>
        <a:lstStyle/>
        <a:p>
          <a:r>
            <a:rPr lang="en-US" dirty="0"/>
            <a:t>Celebrate</a:t>
          </a:r>
        </a:p>
      </dgm:t>
    </dgm:pt>
    <dgm:pt modelId="{9B540196-C3F8-46C2-BC4F-CD05D5909038}" type="parTrans" cxnId="{CD82DFF1-9DDE-4CFD-94B6-61776B303EC9}">
      <dgm:prSet/>
      <dgm:spPr/>
      <dgm:t>
        <a:bodyPr/>
        <a:lstStyle/>
        <a:p>
          <a:endParaRPr lang="en-US"/>
        </a:p>
      </dgm:t>
    </dgm:pt>
    <dgm:pt modelId="{DCCC7476-7F54-44A8-B348-0E7D313AE651}" type="sibTrans" cxnId="{CD82DFF1-9DDE-4CFD-94B6-61776B303EC9}">
      <dgm:prSet/>
      <dgm:spPr/>
      <dgm:t>
        <a:bodyPr/>
        <a:lstStyle/>
        <a:p>
          <a:endParaRPr lang="en-US"/>
        </a:p>
      </dgm:t>
    </dgm:pt>
    <dgm:pt modelId="{218BFB23-3C58-4598-B6BA-D0674B32BE2F}">
      <dgm:prSet/>
      <dgm:spPr>
        <a:solidFill>
          <a:srgbClr val="8FC36B"/>
        </a:solidFill>
      </dgm:spPr>
      <dgm:t>
        <a:bodyPr/>
        <a:lstStyle/>
        <a:p>
          <a:r>
            <a:rPr lang="en-US" dirty="0"/>
            <a:t>Perceive</a:t>
          </a:r>
        </a:p>
      </dgm:t>
    </dgm:pt>
    <dgm:pt modelId="{7FDF2400-67BA-4196-A35E-922A726B5D76}" type="parTrans" cxnId="{52F3F4ED-C25A-4B29-A573-215B453AF282}">
      <dgm:prSet/>
      <dgm:spPr/>
      <dgm:t>
        <a:bodyPr/>
        <a:lstStyle/>
        <a:p>
          <a:endParaRPr lang="en-US"/>
        </a:p>
      </dgm:t>
    </dgm:pt>
    <dgm:pt modelId="{0308C465-0B7A-41F1-AC22-74461711FA26}" type="sibTrans" cxnId="{52F3F4ED-C25A-4B29-A573-215B453AF282}">
      <dgm:prSet/>
      <dgm:spPr/>
      <dgm:t>
        <a:bodyPr/>
        <a:lstStyle/>
        <a:p>
          <a:endParaRPr lang="en-US"/>
        </a:p>
      </dgm:t>
    </dgm:pt>
    <dgm:pt modelId="{43A0673D-F6D3-4CA9-A535-547ADEA5B588}" type="pres">
      <dgm:prSet presAssocID="{562F438D-27FA-44E8-A849-EDF6D6F26BFE}" presName="cycle" presStyleCnt="0">
        <dgm:presLayoutVars>
          <dgm:dir/>
          <dgm:resizeHandles val="exact"/>
        </dgm:presLayoutVars>
      </dgm:prSet>
      <dgm:spPr/>
    </dgm:pt>
    <dgm:pt modelId="{D6D0E5C0-7B42-4122-9200-9AF081A82185}" type="pres">
      <dgm:prSet presAssocID="{03DBA050-0937-4572-AA85-2C0497BF3333}" presName="node" presStyleLbl="node1" presStyleIdx="0" presStyleCnt="6">
        <dgm:presLayoutVars>
          <dgm:bulletEnabled val="1"/>
        </dgm:presLayoutVars>
      </dgm:prSet>
      <dgm:spPr/>
    </dgm:pt>
    <dgm:pt modelId="{EC93E073-D4DA-4D21-97F8-32DBD98C0D83}" type="pres">
      <dgm:prSet presAssocID="{03DBA050-0937-4572-AA85-2C0497BF3333}" presName="spNode" presStyleCnt="0"/>
      <dgm:spPr/>
    </dgm:pt>
    <dgm:pt modelId="{11D5A242-B3D9-4CA6-B31D-A9EC5174DA6E}" type="pres">
      <dgm:prSet presAssocID="{8E2A2455-8A68-4A04-A7AC-1BC32E096BBC}" presName="sibTrans" presStyleLbl="sibTrans1D1" presStyleIdx="0" presStyleCnt="6"/>
      <dgm:spPr/>
    </dgm:pt>
    <dgm:pt modelId="{C55F1F72-C6CD-49AC-8F94-EA6CBB07A176}" type="pres">
      <dgm:prSet presAssocID="{218BFB23-3C58-4598-B6BA-D0674B32BE2F}" presName="node" presStyleLbl="node1" presStyleIdx="1" presStyleCnt="6">
        <dgm:presLayoutVars>
          <dgm:bulletEnabled val="1"/>
        </dgm:presLayoutVars>
      </dgm:prSet>
      <dgm:spPr/>
    </dgm:pt>
    <dgm:pt modelId="{2DA1B020-C0F0-41B2-832F-2766FC183D93}" type="pres">
      <dgm:prSet presAssocID="{218BFB23-3C58-4598-B6BA-D0674B32BE2F}" presName="spNode" presStyleCnt="0"/>
      <dgm:spPr/>
    </dgm:pt>
    <dgm:pt modelId="{031EF28C-679E-4E92-BAC3-18D0988174C4}" type="pres">
      <dgm:prSet presAssocID="{0308C465-0B7A-41F1-AC22-74461711FA26}" presName="sibTrans" presStyleLbl="sibTrans1D1" presStyleIdx="1" presStyleCnt="6"/>
      <dgm:spPr/>
    </dgm:pt>
    <dgm:pt modelId="{88F7373E-226E-497D-9F1E-A4B9BDE01E22}" type="pres">
      <dgm:prSet presAssocID="{E715C273-7963-4F04-AF79-4FA08397C8B5}" presName="node" presStyleLbl="node1" presStyleIdx="2" presStyleCnt="6">
        <dgm:presLayoutVars>
          <dgm:bulletEnabled val="1"/>
        </dgm:presLayoutVars>
      </dgm:prSet>
      <dgm:spPr/>
    </dgm:pt>
    <dgm:pt modelId="{EDCD4188-B60D-4C82-AD6A-3BA6C2CAFEEC}" type="pres">
      <dgm:prSet presAssocID="{E715C273-7963-4F04-AF79-4FA08397C8B5}" presName="spNode" presStyleCnt="0"/>
      <dgm:spPr/>
    </dgm:pt>
    <dgm:pt modelId="{24B08107-3DD6-48D1-B191-B0AD9CA9E7E0}" type="pres">
      <dgm:prSet presAssocID="{C4A8C3F7-3D15-42CE-9137-9EB5053FBECA}" presName="sibTrans" presStyleLbl="sibTrans1D1" presStyleIdx="2" presStyleCnt="6"/>
      <dgm:spPr/>
    </dgm:pt>
    <dgm:pt modelId="{A29AFFF3-CC32-4243-8AE6-2C6D5AA8E25D}" type="pres">
      <dgm:prSet presAssocID="{3AC8B7E8-0B0C-41AE-AFDE-F439BC502626}" presName="node" presStyleLbl="node1" presStyleIdx="3" presStyleCnt="6">
        <dgm:presLayoutVars>
          <dgm:bulletEnabled val="1"/>
        </dgm:presLayoutVars>
      </dgm:prSet>
      <dgm:spPr/>
    </dgm:pt>
    <dgm:pt modelId="{F7EBFE92-5B22-4BAC-BEED-8245CBCE01FB}" type="pres">
      <dgm:prSet presAssocID="{3AC8B7E8-0B0C-41AE-AFDE-F439BC502626}" presName="spNode" presStyleCnt="0"/>
      <dgm:spPr/>
    </dgm:pt>
    <dgm:pt modelId="{990190E2-D5EC-425A-895E-5B0BBA941E79}" type="pres">
      <dgm:prSet presAssocID="{4C29BCF6-89D7-4195-9B7F-527A5533AD97}" presName="sibTrans" presStyleLbl="sibTrans1D1" presStyleIdx="3" presStyleCnt="6"/>
      <dgm:spPr/>
    </dgm:pt>
    <dgm:pt modelId="{DEDD792E-F77B-4CCE-83F9-38B72723CE0C}" type="pres">
      <dgm:prSet presAssocID="{F46E087E-D1F6-4A82-BFF3-DB58E3465EDD}" presName="node" presStyleLbl="node1" presStyleIdx="4" presStyleCnt="6">
        <dgm:presLayoutVars>
          <dgm:bulletEnabled val="1"/>
        </dgm:presLayoutVars>
      </dgm:prSet>
      <dgm:spPr/>
    </dgm:pt>
    <dgm:pt modelId="{AD481349-526C-4D60-8982-F5161ABD96E7}" type="pres">
      <dgm:prSet presAssocID="{F46E087E-D1F6-4A82-BFF3-DB58E3465EDD}" presName="spNode" presStyleCnt="0"/>
      <dgm:spPr/>
    </dgm:pt>
    <dgm:pt modelId="{BE61515D-3CAF-44CD-822D-9316184F33CD}" type="pres">
      <dgm:prSet presAssocID="{7120AEB6-6DBB-4C88-9BD7-0D1D45CCC956}" presName="sibTrans" presStyleLbl="sibTrans1D1" presStyleIdx="4" presStyleCnt="6"/>
      <dgm:spPr/>
    </dgm:pt>
    <dgm:pt modelId="{F6105F75-D625-4362-8887-BA56BA894AFF}" type="pres">
      <dgm:prSet presAssocID="{CDC9B30E-EFB2-452A-A2C0-0112437D5980}" presName="node" presStyleLbl="node1" presStyleIdx="5" presStyleCnt="6">
        <dgm:presLayoutVars>
          <dgm:bulletEnabled val="1"/>
        </dgm:presLayoutVars>
      </dgm:prSet>
      <dgm:spPr/>
    </dgm:pt>
    <dgm:pt modelId="{6FF38AA5-E80E-4CDD-BF27-68C67716AF7E}" type="pres">
      <dgm:prSet presAssocID="{CDC9B30E-EFB2-452A-A2C0-0112437D5980}" presName="spNode" presStyleCnt="0"/>
      <dgm:spPr/>
    </dgm:pt>
    <dgm:pt modelId="{5EA14C4E-6312-4CD2-A6CA-D7B2525E3AD7}" type="pres">
      <dgm:prSet presAssocID="{DCCC7476-7F54-44A8-B348-0E7D313AE651}" presName="sibTrans" presStyleLbl="sibTrans1D1" presStyleIdx="5" presStyleCnt="6"/>
      <dgm:spPr/>
    </dgm:pt>
  </dgm:ptLst>
  <dgm:cxnLst>
    <dgm:cxn modelId="{F3E1940D-F2C1-4292-A2AB-1C2E9F0DDFC2}" type="presOf" srcId="{7120AEB6-6DBB-4C88-9BD7-0D1D45CCC956}" destId="{BE61515D-3CAF-44CD-822D-9316184F33CD}" srcOrd="0" destOrd="0" presId="urn:microsoft.com/office/officeart/2005/8/layout/cycle5"/>
    <dgm:cxn modelId="{D1609D39-08F8-4BFE-B7D5-BFE32777D42F}" type="presOf" srcId="{218BFB23-3C58-4598-B6BA-D0674B32BE2F}" destId="{C55F1F72-C6CD-49AC-8F94-EA6CBB07A176}" srcOrd="0" destOrd="0" presId="urn:microsoft.com/office/officeart/2005/8/layout/cycle5"/>
    <dgm:cxn modelId="{DE038941-506A-45B8-8B60-63EAC13C2063}" type="presOf" srcId="{562F438D-27FA-44E8-A849-EDF6D6F26BFE}" destId="{43A0673D-F6D3-4CA9-A535-547ADEA5B588}" srcOrd="0" destOrd="0" presId="urn:microsoft.com/office/officeart/2005/8/layout/cycle5"/>
    <dgm:cxn modelId="{60DBF961-BBCF-407F-A701-2CFDB8B8F6B9}" type="presOf" srcId="{03DBA050-0937-4572-AA85-2C0497BF3333}" destId="{D6D0E5C0-7B42-4122-9200-9AF081A82185}" srcOrd="0" destOrd="0" presId="urn:microsoft.com/office/officeart/2005/8/layout/cycle5"/>
    <dgm:cxn modelId="{A13B7B49-CDED-45B2-BE37-FAE601FF5B20}" type="presOf" srcId="{3AC8B7E8-0B0C-41AE-AFDE-F439BC502626}" destId="{A29AFFF3-CC32-4243-8AE6-2C6D5AA8E25D}" srcOrd="0" destOrd="0" presId="urn:microsoft.com/office/officeart/2005/8/layout/cycle5"/>
    <dgm:cxn modelId="{D901D24B-9820-482C-AFE1-7AEF68E5ECB6}" type="presOf" srcId="{4C29BCF6-89D7-4195-9B7F-527A5533AD97}" destId="{990190E2-D5EC-425A-895E-5B0BBA941E79}" srcOrd="0" destOrd="0" presId="urn:microsoft.com/office/officeart/2005/8/layout/cycle5"/>
    <dgm:cxn modelId="{B69A6C58-EBD5-4CC1-A7EB-6ACAC8C2A57C}" srcId="{562F438D-27FA-44E8-A849-EDF6D6F26BFE}" destId="{E715C273-7963-4F04-AF79-4FA08397C8B5}" srcOrd="2" destOrd="0" parTransId="{B7EBCDB0-956E-4EFE-B0F5-F6CCA822DCD5}" sibTransId="{C4A8C3F7-3D15-42CE-9137-9EB5053FBECA}"/>
    <dgm:cxn modelId="{04F81E9C-9378-4B7E-BC11-7DE1AA43253D}" type="presOf" srcId="{F46E087E-D1F6-4A82-BFF3-DB58E3465EDD}" destId="{DEDD792E-F77B-4CCE-83F9-38B72723CE0C}" srcOrd="0" destOrd="0" presId="urn:microsoft.com/office/officeart/2005/8/layout/cycle5"/>
    <dgm:cxn modelId="{E47FD7A0-BB34-488A-BBDF-011D35644BEB}" srcId="{562F438D-27FA-44E8-A849-EDF6D6F26BFE}" destId="{3AC8B7E8-0B0C-41AE-AFDE-F439BC502626}" srcOrd="3" destOrd="0" parTransId="{9EFF4FD0-13D7-406C-B3FC-FE119C2EB13D}" sibTransId="{4C29BCF6-89D7-4195-9B7F-527A5533AD97}"/>
    <dgm:cxn modelId="{90B832A6-09F8-4A76-9807-12678D598D25}" type="presOf" srcId="{8E2A2455-8A68-4A04-A7AC-1BC32E096BBC}" destId="{11D5A242-B3D9-4CA6-B31D-A9EC5174DA6E}" srcOrd="0" destOrd="0" presId="urn:microsoft.com/office/officeart/2005/8/layout/cycle5"/>
    <dgm:cxn modelId="{D1C889AA-653E-4BB6-AC2C-C3B97A732983}" type="presOf" srcId="{0308C465-0B7A-41F1-AC22-74461711FA26}" destId="{031EF28C-679E-4E92-BAC3-18D0988174C4}" srcOrd="0" destOrd="0" presId="urn:microsoft.com/office/officeart/2005/8/layout/cycle5"/>
    <dgm:cxn modelId="{306E63C2-04D9-479F-985B-2F6463E0FD83}" type="presOf" srcId="{CDC9B30E-EFB2-452A-A2C0-0112437D5980}" destId="{F6105F75-D625-4362-8887-BA56BA894AFF}" srcOrd="0" destOrd="0" presId="urn:microsoft.com/office/officeart/2005/8/layout/cycle5"/>
    <dgm:cxn modelId="{7B2503C9-4152-4714-9FCD-ADDF5F0E9A14}" srcId="{562F438D-27FA-44E8-A849-EDF6D6F26BFE}" destId="{F46E087E-D1F6-4A82-BFF3-DB58E3465EDD}" srcOrd="4" destOrd="0" parTransId="{84146A46-A870-40D0-A6A8-8134F2C90577}" sibTransId="{7120AEB6-6DBB-4C88-9BD7-0D1D45CCC956}"/>
    <dgm:cxn modelId="{92AA94D1-F6E8-4F19-BEEC-114F909E85BB}" type="presOf" srcId="{DCCC7476-7F54-44A8-B348-0E7D313AE651}" destId="{5EA14C4E-6312-4CD2-A6CA-D7B2525E3AD7}" srcOrd="0" destOrd="0" presId="urn:microsoft.com/office/officeart/2005/8/layout/cycle5"/>
    <dgm:cxn modelId="{134CF7D8-7D88-430A-8198-AD2797F314CE}" srcId="{562F438D-27FA-44E8-A849-EDF6D6F26BFE}" destId="{03DBA050-0937-4572-AA85-2C0497BF3333}" srcOrd="0" destOrd="0" parTransId="{9B9BB5DE-C828-4972-B988-B76DE3F9A5AF}" sibTransId="{8E2A2455-8A68-4A04-A7AC-1BC32E096BBC}"/>
    <dgm:cxn modelId="{3D3FAAE6-A027-4F09-948B-4CD385880664}" type="presOf" srcId="{C4A8C3F7-3D15-42CE-9137-9EB5053FBECA}" destId="{24B08107-3DD6-48D1-B191-B0AD9CA9E7E0}" srcOrd="0" destOrd="0" presId="urn:microsoft.com/office/officeart/2005/8/layout/cycle5"/>
    <dgm:cxn modelId="{52F3F4ED-C25A-4B29-A573-215B453AF282}" srcId="{562F438D-27FA-44E8-A849-EDF6D6F26BFE}" destId="{218BFB23-3C58-4598-B6BA-D0674B32BE2F}" srcOrd="1" destOrd="0" parTransId="{7FDF2400-67BA-4196-A35E-922A726B5D76}" sibTransId="{0308C465-0B7A-41F1-AC22-74461711FA26}"/>
    <dgm:cxn modelId="{CD82DFF1-9DDE-4CFD-94B6-61776B303EC9}" srcId="{562F438D-27FA-44E8-A849-EDF6D6F26BFE}" destId="{CDC9B30E-EFB2-452A-A2C0-0112437D5980}" srcOrd="5" destOrd="0" parTransId="{9B540196-C3F8-46C2-BC4F-CD05D5909038}" sibTransId="{DCCC7476-7F54-44A8-B348-0E7D313AE651}"/>
    <dgm:cxn modelId="{1E371EF4-4E4F-48A6-A3F2-2EE582C69466}" type="presOf" srcId="{E715C273-7963-4F04-AF79-4FA08397C8B5}" destId="{88F7373E-226E-497D-9F1E-A4B9BDE01E22}" srcOrd="0" destOrd="0" presId="urn:microsoft.com/office/officeart/2005/8/layout/cycle5"/>
    <dgm:cxn modelId="{920114BC-B672-4D4F-A568-1901BC2007BF}" type="presParOf" srcId="{43A0673D-F6D3-4CA9-A535-547ADEA5B588}" destId="{D6D0E5C0-7B42-4122-9200-9AF081A82185}" srcOrd="0" destOrd="0" presId="urn:microsoft.com/office/officeart/2005/8/layout/cycle5"/>
    <dgm:cxn modelId="{0542DBBE-351F-4E88-B04A-D90C704434F9}" type="presParOf" srcId="{43A0673D-F6D3-4CA9-A535-547ADEA5B588}" destId="{EC93E073-D4DA-4D21-97F8-32DBD98C0D83}" srcOrd="1" destOrd="0" presId="urn:microsoft.com/office/officeart/2005/8/layout/cycle5"/>
    <dgm:cxn modelId="{63FF5DA8-F901-4C12-99ED-780D2A1DF370}" type="presParOf" srcId="{43A0673D-F6D3-4CA9-A535-547ADEA5B588}" destId="{11D5A242-B3D9-4CA6-B31D-A9EC5174DA6E}" srcOrd="2" destOrd="0" presId="urn:microsoft.com/office/officeart/2005/8/layout/cycle5"/>
    <dgm:cxn modelId="{082AA725-646A-483F-A8FC-ABC11FC87EE7}" type="presParOf" srcId="{43A0673D-F6D3-4CA9-A535-547ADEA5B588}" destId="{C55F1F72-C6CD-49AC-8F94-EA6CBB07A176}" srcOrd="3" destOrd="0" presId="urn:microsoft.com/office/officeart/2005/8/layout/cycle5"/>
    <dgm:cxn modelId="{83E2EE44-57FB-451E-89FA-8F536296A895}" type="presParOf" srcId="{43A0673D-F6D3-4CA9-A535-547ADEA5B588}" destId="{2DA1B020-C0F0-41B2-832F-2766FC183D93}" srcOrd="4" destOrd="0" presId="urn:microsoft.com/office/officeart/2005/8/layout/cycle5"/>
    <dgm:cxn modelId="{FA0DBE38-50C9-471F-B538-B3A5F1FE5409}" type="presParOf" srcId="{43A0673D-F6D3-4CA9-A535-547ADEA5B588}" destId="{031EF28C-679E-4E92-BAC3-18D0988174C4}" srcOrd="5" destOrd="0" presId="urn:microsoft.com/office/officeart/2005/8/layout/cycle5"/>
    <dgm:cxn modelId="{630C2AFE-D982-4361-9414-FD27B6D68738}" type="presParOf" srcId="{43A0673D-F6D3-4CA9-A535-547ADEA5B588}" destId="{88F7373E-226E-497D-9F1E-A4B9BDE01E22}" srcOrd="6" destOrd="0" presId="urn:microsoft.com/office/officeart/2005/8/layout/cycle5"/>
    <dgm:cxn modelId="{33DFCE05-62AE-41AB-8B82-03B26D08797E}" type="presParOf" srcId="{43A0673D-F6D3-4CA9-A535-547ADEA5B588}" destId="{EDCD4188-B60D-4C82-AD6A-3BA6C2CAFEEC}" srcOrd="7" destOrd="0" presId="urn:microsoft.com/office/officeart/2005/8/layout/cycle5"/>
    <dgm:cxn modelId="{5881D94A-87CD-44D2-8D73-C04DC28ED0E9}" type="presParOf" srcId="{43A0673D-F6D3-4CA9-A535-547ADEA5B588}" destId="{24B08107-3DD6-48D1-B191-B0AD9CA9E7E0}" srcOrd="8" destOrd="0" presId="urn:microsoft.com/office/officeart/2005/8/layout/cycle5"/>
    <dgm:cxn modelId="{B34AF06D-5636-458E-90CC-1929018D1076}" type="presParOf" srcId="{43A0673D-F6D3-4CA9-A535-547ADEA5B588}" destId="{A29AFFF3-CC32-4243-8AE6-2C6D5AA8E25D}" srcOrd="9" destOrd="0" presId="urn:microsoft.com/office/officeart/2005/8/layout/cycle5"/>
    <dgm:cxn modelId="{29C17E84-633B-4848-83D8-C6A58BD2195B}" type="presParOf" srcId="{43A0673D-F6D3-4CA9-A535-547ADEA5B588}" destId="{F7EBFE92-5B22-4BAC-BEED-8245CBCE01FB}" srcOrd="10" destOrd="0" presId="urn:microsoft.com/office/officeart/2005/8/layout/cycle5"/>
    <dgm:cxn modelId="{25B109BA-18B6-41AB-A60A-87CB4EB6FE66}" type="presParOf" srcId="{43A0673D-F6D3-4CA9-A535-547ADEA5B588}" destId="{990190E2-D5EC-425A-895E-5B0BBA941E79}" srcOrd="11" destOrd="0" presId="urn:microsoft.com/office/officeart/2005/8/layout/cycle5"/>
    <dgm:cxn modelId="{206FE11C-2040-47FD-85A9-B0E9AD4C1DB6}" type="presParOf" srcId="{43A0673D-F6D3-4CA9-A535-547ADEA5B588}" destId="{DEDD792E-F77B-4CCE-83F9-38B72723CE0C}" srcOrd="12" destOrd="0" presId="urn:microsoft.com/office/officeart/2005/8/layout/cycle5"/>
    <dgm:cxn modelId="{26E31715-9D5E-4A18-819B-6206BDD90F34}" type="presParOf" srcId="{43A0673D-F6D3-4CA9-A535-547ADEA5B588}" destId="{AD481349-526C-4D60-8982-F5161ABD96E7}" srcOrd="13" destOrd="0" presId="urn:microsoft.com/office/officeart/2005/8/layout/cycle5"/>
    <dgm:cxn modelId="{DEB6561E-6A06-44ED-B07B-1F46445C9F71}" type="presParOf" srcId="{43A0673D-F6D3-4CA9-A535-547ADEA5B588}" destId="{BE61515D-3CAF-44CD-822D-9316184F33CD}" srcOrd="14" destOrd="0" presId="urn:microsoft.com/office/officeart/2005/8/layout/cycle5"/>
    <dgm:cxn modelId="{B4993CC7-F44A-4E5D-86CC-5274BEF823EE}" type="presParOf" srcId="{43A0673D-F6D3-4CA9-A535-547ADEA5B588}" destId="{F6105F75-D625-4362-8887-BA56BA894AFF}" srcOrd="15" destOrd="0" presId="urn:microsoft.com/office/officeart/2005/8/layout/cycle5"/>
    <dgm:cxn modelId="{071F7384-16CB-4F35-A6C7-2C748A01FFBA}" type="presParOf" srcId="{43A0673D-F6D3-4CA9-A535-547ADEA5B588}" destId="{6FF38AA5-E80E-4CDD-BF27-68C67716AF7E}" srcOrd="16" destOrd="0" presId="urn:microsoft.com/office/officeart/2005/8/layout/cycle5"/>
    <dgm:cxn modelId="{F611BA72-1062-4DB5-85A9-FA7EF2D29175}" type="presParOf" srcId="{43A0673D-F6D3-4CA9-A535-547ADEA5B588}" destId="{5EA14C4E-6312-4CD2-A6CA-D7B2525E3AD7}"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409A2-C54D-463B-A2B7-A6ACD16C627D}">
      <dsp:nvSpPr>
        <dsp:cNvPr id="0" name=""/>
        <dsp:cNvSpPr/>
      </dsp:nvSpPr>
      <dsp:spPr>
        <a:xfrm rot="16200000">
          <a:off x="-1463878" y="2270969"/>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155700">
            <a:lnSpc>
              <a:spcPct val="90000"/>
            </a:lnSpc>
            <a:spcBef>
              <a:spcPct val="0"/>
            </a:spcBef>
            <a:spcAft>
              <a:spcPct val="35000"/>
            </a:spcAft>
            <a:buNone/>
          </a:pPr>
          <a:r>
            <a:rPr lang="en-US" sz="2600" kern="1200" dirty="0"/>
            <a:t>Self Recognition</a:t>
          </a:r>
        </a:p>
      </dsp:txBody>
      <dsp:txXfrm>
        <a:off x="-1463878" y="2270969"/>
        <a:ext cx="3394043" cy="372646"/>
      </dsp:txXfrm>
    </dsp:sp>
    <dsp:sp modelId="{A65C2311-A475-48AF-A56B-2B6B5EF8D577}">
      <dsp:nvSpPr>
        <dsp:cNvPr id="0" name=""/>
        <dsp:cNvSpPr/>
      </dsp:nvSpPr>
      <dsp:spPr>
        <a:xfrm>
          <a:off x="419466" y="760271"/>
          <a:ext cx="1856175" cy="3394043"/>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3792" tIns="328654"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Who am I?</a:t>
          </a:r>
        </a:p>
        <a:p>
          <a:pPr marL="171450" lvl="1" indent="-171450" algn="l" defTabSz="711200">
            <a:lnSpc>
              <a:spcPct val="90000"/>
            </a:lnSpc>
            <a:spcBef>
              <a:spcPct val="0"/>
            </a:spcBef>
            <a:spcAft>
              <a:spcPct val="15000"/>
            </a:spcAft>
            <a:buChar char="•"/>
          </a:pPr>
          <a:r>
            <a:rPr lang="en-US" sz="1600" kern="1200" dirty="0">
              <a:solidFill>
                <a:schemeClr val="tx1"/>
              </a:solidFill>
            </a:rPr>
            <a:t> What is my purpose? </a:t>
          </a:r>
        </a:p>
        <a:p>
          <a:pPr marL="171450" lvl="1" indent="-171450" algn="l" defTabSz="711200">
            <a:lnSpc>
              <a:spcPct val="90000"/>
            </a:lnSpc>
            <a:spcBef>
              <a:spcPct val="0"/>
            </a:spcBef>
            <a:spcAft>
              <a:spcPct val="15000"/>
            </a:spcAft>
            <a:buChar char="•"/>
          </a:pPr>
          <a:r>
            <a:rPr lang="en-US" sz="1600" kern="1200" dirty="0">
              <a:solidFill>
                <a:schemeClr val="tx1"/>
              </a:solidFill>
            </a:rPr>
            <a:t>Where do I get my confidence, self-esteem, self-worth?</a:t>
          </a:r>
        </a:p>
        <a:p>
          <a:pPr marL="171450" lvl="1" indent="-171450" algn="l" defTabSz="711200">
            <a:lnSpc>
              <a:spcPct val="90000"/>
            </a:lnSpc>
            <a:spcBef>
              <a:spcPct val="0"/>
            </a:spcBef>
            <a:spcAft>
              <a:spcPct val="15000"/>
            </a:spcAft>
            <a:buChar char="•"/>
          </a:pPr>
          <a:r>
            <a:rPr lang="en-US" sz="1600" kern="1200" dirty="0">
              <a:solidFill>
                <a:schemeClr val="tx1"/>
              </a:solidFill>
            </a:rPr>
            <a:t>What makes me happy?</a:t>
          </a:r>
        </a:p>
      </dsp:txBody>
      <dsp:txXfrm>
        <a:off x="419466" y="760271"/>
        <a:ext cx="1856175" cy="3394043"/>
      </dsp:txXfrm>
    </dsp:sp>
    <dsp:sp modelId="{9EB4B038-C9E8-4A33-8961-ED80E9C62018}">
      <dsp:nvSpPr>
        <dsp:cNvPr id="0" name=""/>
        <dsp:cNvSpPr/>
      </dsp:nvSpPr>
      <dsp:spPr>
        <a:xfrm flipH="1">
          <a:off x="243581" y="243555"/>
          <a:ext cx="382767" cy="701872"/>
        </a:xfrm>
        <a:prstGeom prst="rect">
          <a:avLst/>
        </a:prstGeom>
        <a:solidFill>
          <a:schemeClr val="accent5">
            <a:tint val="5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83BBE30E-7D6A-4546-AF00-4D268B297D5E}">
      <dsp:nvSpPr>
        <dsp:cNvPr id="0" name=""/>
        <dsp:cNvSpPr/>
      </dsp:nvSpPr>
      <dsp:spPr>
        <a:xfrm rot="16200000">
          <a:off x="1272333" y="2179066"/>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155700">
            <a:lnSpc>
              <a:spcPct val="90000"/>
            </a:lnSpc>
            <a:spcBef>
              <a:spcPct val="0"/>
            </a:spcBef>
            <a:spcAft>
              <a:spcPct val="35000"/>
            </a:spcAft>
            <a:buNone/>
          </a:pPr>
          <a:r>
            <a:rPr lang="en-US" sz="2600" kern="1200" dirty="0"/>
            <a:t>Social Recognition</a:t>
          </a:r>
        </a:p>
      </dsp:txBody>
      <dsp:txXfrm>
        <a:off x="1272333" y="2179066"/>
        <a:ext cx="3394043" cy="372646"/>
      </dsp:txXfrm>
    </dsp:sp>
    <dsp:sp modelId="{A1F79D7C-7F66-41BB-A51C-2BC15D180835}">
      <dsp:nvSpPr>
        <dsp:cNvPr id="0" name=""/>
        <dsp:cNvSpPr/>
      </dsp:nvSpPr>
      <dsp:spPr>
        <a:xfrm>
          <a:off x="3155678" y="668367"/>
          <a:ext cx="1856175" cy="3394043"/>
        </a:xfrm>
        <a:prstGeom prst="rect">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3792" tIns="328654"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What can I do to serve and bring value?</a:t>
          </a:r>
        </a:p>
        <a:p>
          <a:pPr marL="171450" lvl="1" indent="-171450" algn="l" defTabSz="711200">
            <a:lnSpc>
              <a:spcPct val="90000"/>
            </a:lnSpc>
            <a:spcBef>
              <a:spcPct val="0"/>
            </a:spcBef>
            <a:spcAft>
              <a:spcPct val="15000"/>
            </a:spcAft>
            <a:buChar char="•"/>
          </a:pPr>
          <a:r>
            <a:rPr lang="en-US" sz="1600" kern="1200" dirty="0">
              <a:solidFill>
                <a:schemeClr val="tx1"/>
              </a:solidFill>
            </a:rPr>
            <a:t>What messages am I sharing (verbal/non-verbal)?</a:t>
          </a:r>
        </a:p>
        <a:p>
          <a:pPr marL="171450" lvl="1" indent="-171450" algn="l" defTabSz="711200">
            <a:lnSpc>
              <a:spcPct val="90000"/>
            </a:lnSpc>
            <a:spcBef>
              <a:spcPct val="0"/>
            </a:spcBef>
            <a:spcAft>
              <a:spcPct val="15000"/>
            </a:spcAft>
            <a:buChar char="•"/>
          </a:pPr>
          <a:r>
            <a:rPr lang="en-US" sz="1600" kern="1200" dirty="0">
              <a:solidFill>
                <a:schemeClr val="tx1"/>
              </a:solidFill>
            </a:rPr>
            <a:t>What are my key conversations (with whom, regarding what)?</a:t>
          </a:r>
        </a:p>
        <a:p>
          <a:pPr marL="114300" lvl="1" indent="-114300" algn="l" defTabSz="622300">
            <a:lnSpc>
              <a:spcPct val="90000"/>
            </a:lnSpc>
            <a:spcBef>
              <a:spcPct val="0"/>
            </a:spcBef>
            <a:spcAft>
              <a:spcPct val="15000"/>
            </a:spcAft>
            <a:buChar char="•"/>
          </a:pPr>
          <a:endParaRPr lang="en-US" sz="1400" kern="1200" dirty="0"/>
        </a:p>
      </dsp:txBody>
      <dsp:txXfrm>
        <a:off x="3155678" y="668367"/>
        <a:ext cx="1856175" cy="3394043"/>
      </dsp:txXfrm>
    </dsp:sp>
    <dsp:sp modelId="{BB892808-1830-4590-872E-505AFD4333AC}">
      <dsp:nvSpPr>
        <dsp:cNvPr id="0" name=""/>
        <dsp:cNvSpPr/>
      </dsp:nvSpPr>
      <dsp:spPr>
        <a:xfrm>
          <a:off x="2999081" y="0"/>
          <a:ext cx="379376" cy="456022"/>
        </a:xfrm>
        <a:prstGeom prst="rect">
          <a:avLst/>
        </a:prstGeom>
        <a:solidFill>
          <a:schemeClr val="accent5">
            <a:tint val="50000"/>
            <a:hueOff val="-2462990"/>
            <a:satOff val="-4332"/>
            <a:lumOff val="-557"/>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FA6BF9B-4420-44CB-A554-B05665A904DC}">
      <dsp:nvSpPr>
        <dsp:cNvPr id="0" name=""/>
        <dsp:cNvSpPr/>
      </dsp:nvSpPr>
      <dsp:spPr>
        <a:xfrm rot="16200000">
          <a:off x="3927573" y="2351670"/>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155700">
            <a:lnSpc>
              <a:spcPct val="90000"/>
            </a:lnSpc>
            <a:spcBef>
              <a:spcPct val="0"/>
            </a:spcBef>
            <a:spcAft>
              <a:spcPct val="35000"/>
            </a:spcAft>
            <a:buNone/>
          </a:pPr>
          <a:r>
            <a:rPr lang="en-US" sz="2600" kern="1200" dirty="0"/>
            <a:t>Self Management</a:t>
          </a:r>
        </a:p>
      </dsp:txBody>
      <dsp:txXfrm>
        <a:off x="3927573" y="2351670"/>
        <a:ext cx="3394043" cy="372646"/>
      </dsp:txXfrm>
    </dsp:sp>
    <dsp:sp modelId="{DA5B358E-D365-4FA6-8C64-B9382395878C}">
      <dsp:nvSpPr>
        <dsp:cNvPr id="0" name=""/>
        <dsp:cNvSpPr/>
      </dsp:nvSpPr>
      <dsp:spPr>
        <a:xfrm>
          <a:off x="5891891" y="686508"/>
          <a:ext cx="1856175" cy="3394043"/>
        </a:xfrm>
        <a:prstGeom prst="rect">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3792" tIns="328654"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What are my priorities and goals?</a:t>
          </a:r>
        </a:p>
        <a:p>
          <a:pPr marL="171450" lvl="1" indent="-171450" algn="l" defTabSz="711200">
            <a:lnSpc>
              <a:spcPct val="90000"/>
            </a:lnSpc>
            <a:spcBef>
              <a:spcPct val="0"/>
            </a:spcBef>
            <a:spcAft>
              <a:spcPct val="15000"/>
            </a:spcAft>
            <a:buChar char="•"/>
          </a:pPr>
          <a:r>
            <a:rPr lang="en-US" sz="1600" kern="1200" dirty="0">
              <a:solidFill>
                <a:schemeClr val="tx1"/>
              </a:solidFill>
            </a:rPr>
            <a:t>How can I improve myself, my abilities, my value?</a:t>
          </a:r>
        </a:p>
        <a:p>
          <a:pPr marL="171450" lvl="1" indent="-171450" algn="l" defTabSz="711200">
            <a:lnSpc>
              <a:spcPct val="90000"/>
            </a:lnSpc>
            <a:spcBef>
              <a:spcPct val="0"/>
            </a:spcBef>
            <a:spcAft>
              <a:spcPct val="15000"/>
            </a:spcAft>
            <a:buChar char="•"/>
          </a:pPr>
          <a:r>
            <a:rPr lang="en-US" sz="1600" kern="1200" dirty="0">
              <a:solidFill>
                <a:schemeClr val="tx1"/>
              </a:solidFill>
            </a:rPr>
            <a:t>How can I best manage my time, talent and resources?</a:t>
          </a:r>
        </a:p>
      </dsp:txBody>
      <dsp:txXfrm>
        <a:off x="5891891" y="686508"/>
        <a:ext cx="1856175" cy="3394043"/>
      </dsp:txXfrm>
    </dsp:sp>
    <dsp:sp modelId="{ED5A31D6-52F6-48CB-AEB3-5402405E2361}">
      <dsp:nvSpPr>
        <dsp:cNvPr id="0" name=""/>
        <dsp:cNvSpPr/>
      </dsp:nvSpPr>
      <dsp:spPr>
        <a:xfrm>
          <a:off x="5624595" y="243555"/>
          <a:ext cx="503594" cy="45716"/>
        </a:xfrm>
        <a:prstGeom prst="rect">
          <a:avLst/>
        </a:prstGeom>
        <a:solidFill>
          <a:schemeClr val="accent5">
            <a:tint val="50000"/>
            <a:hueOff val="-4925980"/>
            <a:satOff val="-8665"/>
            <a:lumOff val="-1115"/>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814F638-39F1-452D-A315-B69E0EF0D731}">
      <dsp:nvSpPr>
        <dsp:cNvPr id="0" name=""/>
        <dsp:cNvSpPr/>
      </dsp:nvSpPr>
      <dsp:spPr>
        <a:xfrm rot="16200000">
          <a:off x="6713761" y="2215996"/>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155700">
            <a:lnSpc>
              <a:spcPct val="90000"/>
            </a:lnSpc>
            <a:spcBef>
              <a:spcPct val="0"/>
            </a:spcBef>
            <a:spcAft>
              <a:spcPct val="35000"/>
            </a:spcAft>
            <a:buNone/>
          </a:pPr>
          <a:r>
            <a:rPr lang="en-US" sz="2600" kern="1200" dirty="0"/>
            <a:t>Social Management</a:t>
          </a:r>
        </a:p>
      </dsp:txBody>
      <dsp:txXfrm>
        <a:off x="6713761" y="2215996"/>
        <a:ext cx="3394043" cy="372646"/>
      </dsp:txXfrm>
    </dsp:sp>
    <dsp:sp modelId="{F705D37D-BE8C-467A-80F4-545551B27355}">
      <dsp:nvSpPr>
        <dsp:cNvPr id="0" name=""/>
        <dsp:cNvSpPr/>
      </dsp:nvSpPr>
      <dsp:spPr>
        <a:xfrm>
          <a:off x="8597106" y="705298"/>
          <a:ext cx="1856175" cy="3394043"/>
        </a:xfrm>
        <a:prstGeom prst="rect">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3792" tIns="328654"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rPr>
            <a:t>How can I promote abundance and mutual gain? </a:t>
          </a:r>
        </a:p>
        <a:p>
          <a:pPr marL="171450" lvl="1" indent="-171450" algn="l" defTabSz="711200">
            <a:lnSpc>
              <a:spcPct val="90000"/>
            </a:lnSpc>
            <a:spcBef>
              <a:spcPct val="0"/>
            </a:spcBef>
            <a:spcAft>
              <a:spcPct val="15000"/>
            </a:spcAft>
            <a:buChar char="•"/>
          </a:pPr>
          <a:r>
            <a:rPr lang="en-US" sz="1600" kern="1200" dirty="0">
              <a:solidFill>
                <a:schemeClr val="tx1"/>
              </a:solidFill>
            </a:rPr>
            <a:t>What can I do to add quality and strengthen relationships?</a:t>
          </a:r>
        </a:p>
        <a:p>
          <a:pPr marL="171450" lvl="1" indent="-171450" algn="l" defTabSz="711200">
            <a:lnSpc>
              <a:spcPct val="90000"/>
            </a:lnSpc>
            <a:spcBef>
              <a:spcPct val="0"/>
            </a:spcBef>
            <a:spcAft>
              <a:spcPct val="15000"/>
            </a:spcAft>
            <a:buChar char="•"/>
          </a:pPr>
          <a:r>
            <a:rPr lang="en-US" sz="1600" kern="1200" dirty="0">
              <a:solidFill>
                <a:schemeClr val="tx1"/>
              </a:solidFill>
            </a:rPr>
            <a:t>How can I share compassion, kindness, caring and consideration?</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8597106" y="705298"/>
        <a:ext cx="1856175" cy="3394043"/>
      </dsp:txXfrm>
    </dsp:sp>
    <dsp:sp modelId="{F68CC670-7A5A-45E4-9F5B-CA0CCF763ECD}">
      <dsp:nvSpPr>
        <dsp:cNvPr id="0" name=""/>
        <dsp:cNvSpPr/>
      </dsp:nvSpPr>
      <dsp:spPr>
        <a:xfrm>
          <a:off x="8259305" y="243555"/>
          <a:ext cx="675600" cy="591926"/>
        </a:xfrm>
        <a:prstGeom prst="rect">
          <a:avLst/>
        </a:prstGeom>
        <a:solidFill>
          <a:schemeClr val="accent5">
            <a:tint val="50000"/>
            <a:hueOff val="-7388970"/>
            <a:satOff val="-12997"/>
            <a:lumOff val="-1672"/>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0E5C0-7B42-4122-9200-9AF081A82185}">
      <dsp:nvSpPr>
        <dsp:cNvPr id="0" name=""/>
        <dsp:cNvSpPr/>
      </dsp:nvSpPr>
      <dsp:spPr>
        <a:xfrm>
          <a:off x="3660379" y="1632"/>
          <a:ext cx="1678589" cy="1091083"/>
        </a:xfrm>
        <a:prstGeom prst="roundRect">
          <a:avLst/>
        </a:prstGeom>
        <a:solidFill>
          <a:srgbClr val="D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Observe</a:t>
          </a:r>
        </a:p>
      </dsp:txBody>
      <dsp:txXfrm>
        <a:off x="3713641" y="54894"/>
        <a:ext cx="1572065" cy="984559"/>
      </dsp:txXfrm>
    </dsp:sp>
    <dsp:sp modelId="{11D5A242-B3D9-4CA6-B31D-A9EC5174DA6E}">
      <dsp:nvSpPr>
        <dsp:cNvPr id="0" name=""/>
        <dsp:cNvSpPr/>
      </dsp:nvSpPr>
      <dsp:spPr>
        <a:xfrm>
          <a:off x="1927813" y="547173"/>
          <a:ext cx="5143720" cy="5143720"/>
        </a:xfrm>
        <a:custGeom>
          <a:avLst/>
          <a:gdLst/>
          <a:ahLst/>
          <a:cxnLst/>
          <a:rect l="0" t="0" r="0" b="0"/>
          <a:pathLst>
            <a:path>
              <a:moveTo>
                <a:pt x="3622585" y="224427"/>
              </a:moveTo>
              <a:arcTo wR="2571860" hR="2571860" stAng="17646814" swAng="924713"/>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55F1F72-C6CD-49AC-8F94-EA6CBB07A176}">
      <dsp:nvSpPr>
        <dsp:cNvPr id="0" name=""/>
        <dsp:cNvSpPr/>
      </dsp:nvSpPr>
      <dsp:spPr>
        <a:xfrm>
          <a:off x="5887675" y="1287562"/>
          <a:ext cx="1678589" cy="1091083"/>
        </a:xfrm>
        <a:prstGeom prst="roundRect">
          <a:avLst/>
        </a:prstGeom>
        <a:solidFill>
          <a:srgbClr val="8FC3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Perceive</a:t>
          </a:r>
        </a:p>
      </dsp:txBody>
      <dsp:txXfrm>
        <a:off x="5940937" y="1340824"/>
        <a:ext cx="1572065" cy="984559"/>
      </dsp:txXfrm>
    </dsp:sp>
    <dsp:sp modelId="{031EF28C-679E-4E92-BAC3-18D0988174C4}">
      <dsp:nvSpPr>
        <dsp:cNvPr id="0" name=""/>
        <dsp:cNvSpPr/>
      </dsp:nvSpPr>
      <dsp:spPr>
        <a:xfrm>
          <a:off x="1927813" y="547173"/>
          <a:ext cx="5143720" cy="5143720"/>
        </a:xfrm>
        <a:custGeom>
          <a:avLst/>
          <a:gdLst/>
          <a:ahLst/>
          <a:cxnLst/>
          <a:rect l="0" t="0" r="0" b="0"/>
          <a:pathLst>
            <a:path>
              <a:moveTo>
                <a:pt x="5103601" y="2119366"/>
              </a:moveTo>
              <a:arcTo wR="2571860" hR="2571860" stAng="20991997" swAng="1216005"/>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8F7373E-226E-497D-9F1E-A4B9BDE01E22}">
      <dsp:nvSpPr>
        <dsp:cNvPr id="0" name=""/>
        <dsp:cNvSpPr/>
      </dsp:nvSpPr>
      <dsp:spPr>
        <a:xfrm>
          <a:off x="5887675" y="3859422"/>
          <a:ext cx="1678589" cy="1091083"/>
        </a:xfrm>
        <a:prstGeom prst="roundRect">
          <a:avLst/>
        </a:prstGeom>
        <a:solidFill>
          <a:srgbClr val="8F45C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Pause</a:t>
          </a:r>
        </a:p>
      </dsp:txBody>
      <dsp:txXfrm>
        <a:off x="5940937" y="3912684"/>
        <a:ext cx="1572065" cy="984559"/>
      </dsp:txXfrm>
    </dsp:sp>
    <dsp:sp modelId="{24B08107-3DD6-48D1-B191-B0AD9CA9E7E0}">
      <dsp:nvSpPr>
        <dsp:cNvPr id="0" name=""/>
        <dsp:cNvSpPr/>
      </dsp:nvSpPr>
      <dsp:spPr>
        <a:xfrm>
          <a:off x="1927813" y="547173"/>
          <a:ext cx="5143720" cy="5143720"/>
        </a:xfrm>
        <a:custGeom>
          <a:avLst/>
          <a:gdLst/>
          <a:ahLst/>
          <a:cxnLst/>
          <a:rect l="0" t="0" r="0" b="0"/>
          <a:pathLst>
            <a:path>
              <a:moveTo>
                <a:pt x="4208645" y="4555644"/>
              </a:moveTo>
              <a:arcTo wR="2571860" hR="2571860" stAng="3028473" swAng="924713"/>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29AFFF3-CC32-4243-8AE6-2C6D5AA8E25D}">
      <dsp:nvSpPr>
        <dsp:cNvPr id="0" name=""/>
        <dsp:cNvSpPr/>
      </dsp:nvSpPr>
      <dsp:spPr>
        <a:xfrm>
          <a:off x="3660379" y="5145352"/>
          <a:ext cx="1678589" cy="109108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Direct</a:t>
          </a:r>
        </a:p>
        <a:p>
          <a:pPr marL="0" lvl="0" indent="0" algn="ctr" defTabSz="1066800">
            <a:lnSpc>
              <a:spcPct val="90000"/>
            </a:lnSpc>
            <a:spcBef>
              <a:spcPct val="0"/>
            </a:spcBef>
            <a:spcAft>
              <a:spcPct val="35000"/>
            </a:spcAft>
            <a:buNone/>
          </a:pPr>
          <a:r>
            <a:rPr lang="en-US" sz="2400" kern="1200" dirty="0"/>
            <a:t>Action</a:t>
          </a:r>
        </a:p>
      </dsp:txBody>
      <dsp:txXfrm>
        <a:off x="3713641" y="5198614"/>
        <a:ext cx="1572065" cy="984559"/>
      </dsp:txXfrm>
    </dsp:sp>
    <dsp:sp modelId="{990190E2-D5EC-425A-895E-5B0BBA941E79}">
      <dsp:nvSpPr>
        <dsp:cNvPr id="0" name=""/>
        <dsp:cNvSpPr/>
      </dsp:nvSpPr>
      <dsp:spPr>
        <a:xfrm>
          <a:off x="1927813" y="547173"/>
          <a:ext cx="5143720" cy="5143720"/>
        </a:xfrm>
        <a:custGeom>
          <a:avLst/>
          <a:gdLst/>
          <a:ahLst/>
          <a:cxnLst/>
          <a:rect l="0" t="0" r="0" b="0"/>
          <a:pathLst>
            <a:path>
              <a:moveTo>
                <a:pt x="1521135" y="4919293"/>
              </a:moveTo>
              <a:arcTo wR="2571860" hR="2571860" stAng="6846814" swAng="92471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EDD792E-F77B-4CCE-83F9-38B72723CE0C}">
      <dsp:nvSpPr>
        <dsp:cNvPr id="0" name=""/>
        <dsp:cNvSpPr/>
      </dsp:nvSpPr>
      <dsp:spPr>
        <a:xfrm>
          <a:off x="1433082" y="3859422"/>
          <a:ext cx="1678589" cy="1091083"/>
        </a:xfrm>
        <a:prstGeom prst="roundRect">
          <a:avLst/>
        </a:prstGeom>
        <a:solidFill>
          <a:srgbClr val="EE833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Reflect</a:t>
          </a:r>
        </a:p>
      </dsp:txBody>
      <dsp:txXfrm>
        <a:off x="1486344" y="3912684"/>
        <a:ext cx="1572065" cy="984559"/>
      </dsp:txXfrm>
    </dsp:sp>
    <dsp:sp modelId="{BE61515D-3CAF-44CD-822D-9316184F33CD}">
      <dsp:nvSpPr>
        <dsp:cNvPr id="0" name=""/>
        <dsp:cNvSpPr/>
      </dsp:nvSpPr>
      <dsp:spPr>
        <a:xfrm>
          <a:off x="1927813" y="547173"/>
          <a:ext cx="5143720" cy="5143720"/>
        </a:xfrm>
        <a:custGeom>
          <a:avLst/>
          <a:gdLst/>
          <a:ahLst/>
          <a:cxnLst/>
          <a:rect l="0" t="0" r="0" b="0"/>
          <a:pathLst>
            <a:path>
              <a:moveTo>
                <a:pt x="40118" y="3024353"/>
              </a:moveTo>
              <a:arcTo wR="2571860" hR="2571860" stAng="10191997" swAng="1216005"/>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6105F75-D625-4362-8887-BA56BA894AFF}">
      <dsp:nvSpPr>
        <dsp:cNvPr id="0" name=""/>
        <dsp:cNvSpPr/>
      </dsp:nvSpPr>
      <dsp:spPr>
        <a:xfrm>
          <a:off x="1433082" y="1287562"/>
          <a:ext cx="1678589" cy="1091083"/>
        </a:xfrm>
        <a:prstGeom prst="round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Celebrate</a:t>
          </a:r>
        </a:p>
      </dsp:txBody>
      <dsp:txXfrm>
        <a:off x="1486344" y="1340824"/>
        <a:ext cx="1572065" cy="984559"/>
      </dsp:txXfrm>
    </dsp:sp>
    <dsp:sp modelId="{5EA14C4E-6312-4CD2-A6CA-D7B2525E3AD7}">
      <dsp:nvSpPr>
        <dsp:cNvPr id="0" name=""/>
        <dsp:cNvSpPr/>
      </dsp:nvSpPr>
      <dsp:spPr>
        <a:xfrm>
          <a:off x="1927813" y="547173"/>
          <a:ext cx="5143720" cy="5143720"/>
        </a:xfrm>
        <a:custGeom>
          <a:avLst/>
          <a:gdLst/>
          <a:ahLst/>
          <a:cxnLst/>
          <a:rect l="0" t="0" r="0" b="0"/>
          <a:pathLst>
            <a:path>
              <a:moveTo>
                <a:pt x="935074" y="588076"/>
              </a:moveTo>
              <a:arcTo wR="2571860" hR="2571860" stAng="13828473" swAng="924713"/>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E71F7-320E-4100-B1DA-9B9301902C10}" type="datetimeFigureOut">
              <a:rPr lang="en-US" smtClean="0"/>
              <a:t>6/10/2019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5214C0-E589-40E3-8BEF-641C361C39F8}" type="slidenum">
              <a:rPr lang="en-US" smtClean="0"/>
              <a:t>‹#›</a:t>
            </a:fld>
            <a:endParaRPr lang="en-US"/>
          </a:p>
        </p:txBody>
      </p:sp>
    </p:spTree>
    <p:extLst>
      <p:ext uri="{BB962C8B-B14F-4D97-AF65-F5344CB8AC3E}">
        <p14:creationId xmlns:p14="http://schemas.microsoft.com/office/powerpoint/2010/main" val="2787412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5214C0-E589-40E3-8BEF-641C361C39F8}" type="slidenum">
              <a:rPr lang="en-US" smtClean="0"/>
              <a:t>1</a:t>
            </a:fld>
            <a:endParaRPr lang="en-US"/>
          </a:p>
        </p:txBody>
      </p:sp>
    </p:spTree>
    <p:extLst>
      <p:ext uri="{BB962C8B-B14F-4D97-AF65-F5344CB8AC3E}">
        <p14:creationId xmlns:p14="http://schemas.microsoft.com/office/powerpoint/2010/main" val="2335969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5214C0-E589-40E3-8BEF-641C361C39F8}" type="slidenum">
              <a:rPr lang="en-US" smtClean="0"/>
              <a:t>10</a:t>
            </a:fld>
            <a:endParaRPr lang="en-US"/>
          </a:p>
        </p:txBody>
      </p:sp>
    </p:spTree>
    <p:extLst>
      <p:ext uri="{BB962C8B-B14F-4D97-AF65-F5344CB8AC3E}">
        <p14:creationId xmlns:p14="http://schemas.microsoft.com/office/powerpoint/2010/main" val="2444047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Factors included: </a:t>
            </a:r>
            <a:r>
              <a:rPr lang="en-US" sz="1200" b="0" u="none" strike="noStrike" kern="1200" dirty="0">
                <a:solidFill>
                  <a:schemeClr val="tx1"/>
                </a:solidFill>
                <a:effectLst/>
                <a:latin typeface="+mn-lt"/>
                <a:ea typeface="+mn-ea"/>
                <a:cs typeface="+mn-cs"/>
              </a:rPr>
              <a:t>Empathy,</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Understanding/compassion,</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Sensitivity/thoughtfulness,</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Appreciation,</a:t>
            </a:r>
            <a:r>
              <a:rPr lang="en-US" sz="1200" b="0" u="none" strike="noStrike"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Holistic communication,</a:t>
            </a:r>
            <a:r>
              <a:rPr lang="en-US" sz="1200" b="0" u="none" strike="noStrike" kern="1200" baseline="0" dirty="0">
                <a:solidFill>
                  <a:schemeClr val="tx1"/>
                </a:solidFill>
                <a:effectLst/>
                <a:latin typeface="+mn-lt"/>
                <a:ea typeface="+mn-ea"/>
                <a:cs typeface="+mn-cs"/>
              </a:rPr>
              <a:t> R</a:t>
            </a:r>
            <a:r>
              <a:rPr lang="en-US" sz="1200" b="0" u="none" strike="noStrike" kern="1200" dirty="0">
                <a:solidFill>
                  <a:schemeClr val="tx1"/>
                </a:solidFill>
                <a:effectLst/>
                <a:latin typeface="+mn-lt"/>
                <a:ea typeface="+mn-ea"/>
                <a:cs typeface="+mn-cs"/>
              </a:rPr>
              <a:t>apport, Connection and  </a:t>
            </a:r>
          </a:p>
          <a:p>
            <a:pPr lvl="0" fontAlgn="base"/>
            <a:r>
              <a:rPr lang="en-US" sz="1200" b="0" u="none" strike="noStrike" kern="1200" dirty="0">
                <a:solidFill>
                  <a:schemeClr val="tx1"/>
                </a:solidFill>
                <a:effectLst/>
                <a:latin typeface="+mn-lt"/>
                <a:ea typeface="+mn-ea"/>
                <a:cs typeface="+mn-cs"/>
              </a:rPr>
              <a:t>Relationships </a:t>
            </a:r>
            <a:br>
              <a:rPr lang="en-US" sz="1200" b="0" u="none" strike="noStrike" kern="1200" dirty="0">
                <a:solidFill>
                  <a:schemeClr val="tx1"/>
                </a:solidFill>
                <a:effectLst/>
                <a:latin typeface="+mn-lt"/>
                <a:ea typeface="+mn-ea"/>
                <a:cs typeface="+mn-cs"/>
              </a:rPr>
            </a:br>
            <a:endParaRPr lang="en-US" sz="1200" b="0" u="none" strike="noStrike"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Empathy; Sensitivity; Appreciation:</a:t>
            </a:r>
            <a:r>
              <a:rPr lang="en-US" sz="1200" kern="1200" dirty="0">
                <a:solidFill>
                  <a:schemeClr val="tx1"/>
                </a:solidFill>
                <a:effectLst/>
                <a:latin typeface="+mn-lt"/>
                <a:ea typeface="+mn-ea"/>
                <a:cs typeface="+mn-cs"/>
              </a:rPr>
              <a:t> understanding others; accurately picking up emotional cues from communication (including words, tone and nonverbal signals); managing direct and indirect feedback effectively; being attentive, sensitive, aware and appreciative of the emotional signals of others.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Service; Compassion; Benevolence:</a:t>
            </a:r>
            <a:r>
              <a:rPr lang="en-US" sz="1200" kern="1200" dirty="0">
                <a:solidFill>
                  <a:schemeClr val="tx1"/>
                </a:solidFill>
                <a:effectLst/>
                <a:latin typeface="+mn-lt"/>
                <a:ea typeface="+mn-ea"/>
                <a:cs typeface="+mn-cs"/>
              </a:rPr>
              <a:t> operating with a sense of contribution; aiding, helping, coaching and developing others; giving; operating constructively to contribute to the emotional states and benefits of others; recognizing needs, wants and desires; relating to alternative thoughts, perceptions and perspectives.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Holistic Communication:</a:t>
            </a:r>
            <a:r>
              <a:rPr lang="en-US" sz="1200" kern="1200" dirty="0">
                <a:solidFill>
                  <a:schemeClr val="tx1"/>
                </a:solidFill>
                <a:effectLst/>
                <a:latin typeface="+mn-lt"/>
                <a:ea typeface="+mn-ea"/>
                <a:cs typeface="+mn-cs"/>
              </a:rPr>
              <a:t> the abilities to effectively send and receive information including emotional content; listening; engaging and connecting with others; sending and receiving verbal and nonverbal signals constructively.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Situational Perceptual Awareness:</a:t>
            </a:r>
            <a:r>
              <a:rPr lang="en-US" sz="1200" kern="1200" dirty="0">
                <a:solidFill>
                  <a:schemeClr val="tx1"/>
                </a:solidFill>
                <a:effectLst/>
                <a:latin typeface="+mn-lt"/>
                <a:ea typeface="+mn-ea"/>
                <a:cs typeface="+mn-cs"/>
              </a:rPr>
              <a:t> recognizing and processing dynamic, shifting emotional data; communicating attention, focus, awareness and connection; adapting to situational variables and changes; understanding which factors count, how much and responding with reasonable behavior.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Interpersonal Development:</a:t>
            </a:r>
            <a:r>
              <a:rPr lang="en-US" sz="1200" kern="1200" dirty="0">
                <a:solidFill>
                  <a:schemeClr val="tx1"/>
                </a:solidFill>
                <a:effectLst/>
                <a:latin typeface="+mn-lt"/>
                <a:ea typeface="+mn-ea"/>
                <a:cs typeface="+mn-cs"/>
              </a:rPr>
              <a:t> growing and nurturing constructive connections; setting the tone for long term depth and breadth in relationships; working with quality in personal and professional relations; having resonance and rapport. </a:t>
            </a: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11</a:t>
            </a:fld>
            <a:endParaRPr lang="en-US"/>
          </a:p>
        </p:txBody>
      </p:sp>
    </p:spTree>
    <p:extLst>
      <p:ext uri="{BB962C8B-B14F-4D97-AF65-F5344CB8AC3E}">
        <p14:creationId xmlns:p14="http://schemas.microsoft.com/office/powerpoint/2010/main" val="760968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5214C0-E589-40E3-8BEF-641C361C39F8}" type="slidenum">
              <a:rPr lang="en-US" smtClean="0"/>
              <a:t>12</a:t>
            </a:fld>
            <a:endParaRPr lang="en-US"/>
          </a:p>
        </p:txBody>
      </p:sp>
    </p:spTree>
    <p:extLst>
      <p:ext uri="{BB962C8B-B14F-4D97-AF65-F5344CB8AC3E}">
        <p14:creationId xmlns:p14="http://schemas.microsoft.com/office/powerpoint/2010/main" val="73988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0" kern="1200" dirty="0">
                <a:solidFill>
                  <a:schemeClr val="tx1"/>
                </a:solidFill>
                <a:effectLst/>
                <a:latin typeface="+mn-lt"/>
                <a:ea typeface="+mn-ea"/>
                <a:cs typeface="+mn-cs"/>
              </a:rPr>
              <a:t>Factors include:</a:t>
            </a:r>
            <a:r>
              <a:rPr lang="en-US" sz="1200" b="0" kern="1200" baseline="0" dirty="0">
                <a:solidFill>
                  <a:schemeClr val="tx1"/>
                </a:solidFill>
                <a:effectLst/>
                <a:latin typeface="+mn-lt"/>
                <a:ea typeface="+mn-ea"/>
                <a:cs typeface="+mn-cs"/>
              </a:rPr>
              <a:t> </a:t>
            </a:r>
            <a:r>
              <a:rPr lang="en-US" sz="1200" b="0" u="none" strike="noStrike" kern="1200" dirty="0">
                <a:solidFill>
                  <a:schemeClr val="tx1"/>
                </a:solidFill>
                <a:effectLst/>
                <a:latin typeface="+mn-lt"/>
                <a:ea typeface="+mn-ea"/>
                <a:cs typeface="+mn-cs"/>
              </a:rPr>
              <a:t>Restraint, Discipline, Control, Resolve, Direction/purpose, Emotional management, Flexibility, Enthusiasm/excitement </a:t>
            </a:r>
          </a:p>
          <a:p>
            <a:pPr lvl="0" fontAlgn="base"/>
            <a:endParaRPr lang="en-US" sz="1200" b="0" u="none" strike="noStrike"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Satisfaction, happiness and contentment are results of self management. </a:t>
            </a:r>
            <a:endParaRPr lang="en-US" sz="1200" b="0" u="none" strike="noStrike" kern="1200" dirty="0">
              <a:solidFill>
                <a:schemeClr val="tx1"/>
              </a:solidFill>
              <a:effectLst/>
              <a:latin typeface="+mn-lt"/>
              <a:ea typeface="+mn-ea"/>
              <a:cs typeface="+mn-cs"/>
            </a:endParaRPr>
          </a:p>
          <a:p>
            <a:pPr lvl="0" fontAlgn="base"/>
            <a:endParaRPr lang="en-US" sz="1200" b="0" u="none" strike="noStrike"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Self Control; Discipline: </a:t>
            </a:r>
            <a:r>
              <a:rPr lang="en-US" sz="1200" kern="1200" dirty="0">
                <a:solidFill>
                  <a:schemeClr val="tx1"/>
                </a:solidFill>
                <a:effectLst/>
                <a:latin typeface="+mn-lt"/>
                <a:ea typeface="+mn-ea"/>
                <a:cs typeface="+mn-cs"/>
              </a:rPr>
              <a:t>effectively handling impulses; maintaining composure while experiencing stressful, trying emotions; managing preparation and performance; actively choosing paths; self directing; the ability to emotionally persist to achieve strategic objectives.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Goal  Directed Performance; Targeted Action:</a:t>
            </a:r>
            <a:r>
              <a:rPr lang="en-US" sz="1200" kern="1200" dirty="0">
                <a:solidFill>
                  <a:schemeClr val="tx1"/>
                </a:solidFill>
                <a:effectLst/>
                <a:latin typeface="+mn-lt"/>
                <a:ea typeface="+mn-ea"/>
                <a:cs typeface="+mn-cs"/>
              </a:rPr>
              <a:t> focus to achieve long term desired goals; emotional tenacity and persistence; drive to choose challenging objectives and assume acceptable risk; staying the course to completion; resilience in the face of obstacles and setbacks; seizing opportunities.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Integrity; Trustworthiness: </a:t>
            </a:r>
            <a:r>
              <a:rPr lang="en-US" sz="1200" kern="1200" dirty="0">
                <a:solidFill>
                  <a:schemeClr val="tx1"/>
                </a:solidFill>
                <a:effectLst/>
                <a:latin typeface="+mn-lt"/>
                <a:ea typeface="+mn-ea"/>
                <a:cs typeface="+mn-cs"/>
              </a:rPr>
              <a:t>the ability to work with conscience, ethics and integrity; operating with personal standards, principles and values; being dependable, reliable and authentic; keeping promises and assuming personal responsibility.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Motivation, Positive Psychology; Initiative:</a:t>
            </a:r>
            <a:r>
              <a:rPr lang="en-US" sz="1200" kern="1200" dirty="0">
                <a:solidFill>
                  <a:schemeClr val="tx1"/>
                </a:solidFill>
                <a:effectLst/>
                <a:latin typeface="+mn-lt"/>
                <a:ea typeface="+mn-ea"/>
                <a:cs typeface="+mn-cs"/>
              </a:rPr>
              <a:t> self energizing; the ability to be mentally and emotionally engaged; attitude; passion; choosing cause and effect feelings; being responsible for personal success; acting and choosing feelings in accordance with positive emotions, optimism and constructive feelings; limiting negative emotions, patterns and spirals.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Creativity, Agility, Flexibility; Adaptability:  </a:t>
            </a:r>
            <a:r>
              <a:rPr lang="en-US" sz="1200" kern="1200" dirty="0">
                <a:solidFill>
                  <a:schemeClr val="tx1"/>
                </a:solidFill>
                <a:effectLst/>
                <a:latin typeface="+mn-lt"/>
                <a:ea typeface="+mn-ea"/>
                <a:cs typeface="+mn-cs"/>
              </a:rPr>
              <a:t>coping with change, transition and development; adjusting to situations, relationships and feelings; handling curiosity and imagination to create, discover and explore opportunities; innovation for progress; cognitive and emotional shifts to augment and manage change; the abilities to problem solve and 'think outside the box.' </a:t>
            </a: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13</a:t>
            </a:fld>
            <a:endParaRPr lang="en-US"/>
          </a:p>
        </p:txBody>
      </p:sp>
    </p:spTree>
    <p:extLst>
      <p:ext uri="{BB962C8B-B14F-4D97-AF65-F5344CB8AC3E}">
        <p14:creationId xmlns:p14="http://schemas.microsoft.com/office/powerpoint/2010/main" val="869446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5214C0-E589-40E3-8BEF-641C361C39F8}" type="slidenum">
              <a:rPr lang="en-US" smtClean="0"/>
              <a:t>14</a:t>
            </a:fld>
            <a:endParaRPr lang="en-US"/>
          </a:p>
        </p:txBody>
      </p:sp>
    </p:spTree>
    <p:extLst>
      <p:ext uri="{BB962C8B-B14F-4D97-AF65-F5344CB8AC3E}">
        <p14:creationId xmlns:p14="http://schemas.microsoft.com/office/powerpoint/2010/main" val="3385958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Factors include: </a:t>
            </a:r>
            <a:r>
              <a:rPr lang="en-US" sz="1200" b="0" u="none" strike="noStrike" kern="1200" dirty="0">
                <a:solidFill>
                  <a:schemeClr val="tx1"/>
                </a:solidFill>
                <a:effectLst/>
                <a:latin typeface="+mn-lt"/>
                <a:ea typeface="+mn-ea"/>
                <a:cs typeface="+mn-cs"/>
              </a:rPr>
              <a:t>Directing, Encouragement, Building friendships, Supporting, Social poise, Warmth, Team results, Collaboration </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a:p>
            <a:r>
              <a:rPr lang="en-US" sz="1200" b="1" kern="1200" dirty="0">
                <a:solidFill>
                  <a:schemeClr val="tx1"/>
                </a:solidFill>
                <a:effectLst/>
                <a:latin typeface="+mn-lt"/>
                <a:ea typeface="+mn-ea"/>
                <a:cs typeface="+mn-cs"/>
              </a:rPr>
              <a:t>Developing Relationships; Getting Along with Others: </a:t>
            </a:r>
            <a:r>
              <a:rPr lang="en-US" sz="1200" kern="1200" dirty="0">
                <a:solidFill>
                  <a:schemeClr val="tx1"/>
                </a:solidFill>
                <a:effectLst/>
                <a:latin typeface="+mn-lt"/>
                <a:ea typeface="+mn-ea"/>
                <a:cs typeface="+mn-cs"/>
              </a:rPr>
              <a:t>cultivating, nurturing and maintaining long term personal and professional relationships; having quality connections and friendships.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Leadership and Influence: </a:t>
            </a:r>
            <a:r>
              <a:rPr lang="en-US" sz="1200" kern="1200" dirty="0">
                <a:solidFill>
                  <a:schemeClr val="tx1"/>
                </a:solidFill>
                <a:effectLst/>
                <a:latin typeface="+mn-lt"/>
                <a:ea typeface="+mn-ea"/>
                <a:cs typeface="+mn-cs"/>
              </a:rPr>
              <a:t>operating with warmth, likability, presence, charisma, and approachability; paying attention and focusing on results; being involved, engaging, passionate and powerful; showing deliberate persuasion; delivering solutions and success to others and to groups; partnering for targeted outcomes.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Change Catalyst and Response: </a:t>
            </a:r>
            <a:r>
              <a:rPr lang="en-US" sz="1200" kern="1200" dirty="0">
                <a:solidFill>
                  <a:schemeClr val="tx1"/>
                </a:solidFill>
                <a:effectLst/>
                <a:latin typeface="+mn-lt"/>
                <a:ea typeface="+mn-ea"/>
                <a:cs typeface="+mn-cs"/>
              </a:rPr>
              <a:t>recognizing the need for change and championing action; develop interpersonal skills and abilities; initiating growth and progress on individual, team and organizational levels; facilitating maturity and success. Focusing on eustress and positive outcomes.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Negotiation and Conflict Management: </a:t>
            </a:r>
            <a:r>
              <a:rPr lang="en-US" sz="1200" kern="1200" dirty="0">
                <a:solidFill>
                  <a:schemeClr val="tx1"/>
                </a:solidFill>
                <a:effectLst/>
                <a:latin typeface="+mn-lt"/>
                <a:ea typeface="+mn-ea"/>
                <a:cs typeface="+mn-cs"/>
              </a:rPr>
              <a:t>bargains with abundance thinking for mutual gains; copes with conflict through positive proactive and reactive techniques; effectively deals with difficult people and situations; creates unity, balance and gain.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Teamwork and Collaboration: </a:t>
            </a:r>
            <a:r>
              <a:rPr lang="en-US" sz="1200" kern="1200" dirty="0">
                <a:solidFill>
                  <a:schemeClr val="tx1"/>
                </a:solidFill>
                <a:effectLst/>
                <a:latin typeface="+mn-lt"/>
                <a:ea typeface="+mn-ea"/>
                <a:cs typeface="+mn-cs"/>
              </a:rPr>
              <a:t>builds bonds; transforms groups into teams; fosters unified, engaged effort; generates collaboration, cooperation, participation and high quality results; nurtures spirit de corps and the ability to develop synergy. Interpersonal emotional effectiveness. </a:t>
            </a: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15</a:t>
            </a:fld>
            <a:endParaRPr lang="en-US"/>
          </a:p>
        </p:txBody>
      </p:sp>
    </p:spTree>
    <p:extLst>
      <p:ext uri="{BB962C8B-B14F-4D97-AF65-F5344CB8AC3E}">
        <p14:creationId xmlns:p14="http://schemas.microsoft.com/office/powerpoint/2010/main" val="1255604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5214C0-E589-40E3-8BEF-641C361C39F8}" type="slidenum">
              <a:rPr lang="en-US" smtClean="0"/>
              <a:t>16</a:t>
            </a:fld>
            <a:endParaRPr lang="en-US"/>
          </a:p>
        </p:txBody>
      </p:sp>
    </p:spTree>
    <p:extLst>
      <p:ext uri="{BB962C8B-B14F-4D97-AF65-F5344CB8AC3E}">
        <p14:creationId xmlns:p14="http://schemas.microsoft.com/office/powerpoint/2010/main" val="3537801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dirty="0"/>
              <a:t>What</a:t>
            </a:r>
            <a:r>
              <a:rPr lang="en-US" sz="1200" b="0" u="none" baseline="0" dirty="0"/>
              <a:t> are some things we can do to strengthen our emotional intelligence?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u="none" dirty="0"/>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17</a:t>
            </a:fld>
            <a:endParaRPr lang="en-US"/>
          </a:p>
        </p:txBody>
      </p:sp>
    </p:spTree>
    <p:extLst>
      <p:ext uri="{BB962C8B-B14F-4D97-AF65-F5344CB8AC3E}">
        <p14:creationId xmlns:p14="http://schemas.microsoft.com/office/powerpoint/2010/main" val="1198305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done as discussion</a:t>
            </a:r>
            <a:r>
              <a:rPr lang="en-US" baseline="0" dirty="0"/>
              <a:t> or individually as reflection</a:t>
            </a:r>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18</a:t>
            </a:fld>
            <a:endParaRPr lang="en-US"/>
          </a:p>
        </p:txBody>
      </p:sp>
    </p:spTree>
    <p:extLst>
      <p:ext uri="{BB962C8B-B14F-4D97-AF65-F5344CB8AC3E}">
        <p14:creationId xmlns:p14="http://schemas.microsoft.com/office/powerpoint/2010/main" val="366809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dirty="0">
                <a:effectLst>
                  <a:outerShdw blurRad="38100" dist="38100" dir="2700000" algn="tl">
                    <a:srgbClr val="000000">
                      <a:alpha val="43137"/>
                    </a:srgbClr>
                  </a:outerShdw>
                </a:effectLst>
              </a:rPr>
              <a:t>Become Self-Aware and Manage Emotions</a:t>
            </a:r>
          </a:p>
          <a:p>
            <a:r>
              <a:rPr lang="en-US" dirty="0"/>
              <a:t>Managing feelings comes through awareness , noting cause and effect, and taking appropriate action to respond rather than react.</a:t>
            </a:r>
          </a:p>
        </p:txBody>
      </p:sp>
      <p:sp>
        <p:nvSpPr>
          <p:cNvPr id="4" name="Slide Number Placeholder 3"/>
          <p:cNvSpPr>
            <a:spLocks noGrp="1"/>
          </p:cNvSpPr>
          <p:nvPr>
            <p:ph type="sldNum" sz="quarter" idx="10"/>
          </p:nvPr>
        </p:nvSpPr>
        <p:spPr/>
        <p:txBody>
          <a:bodyPr/>
          <a:lstStyle/>
          <a:p>
            <a:fld id="{2F98D5EF-7328-43FF-BA90-70A754066AC2}" type="slidenum">
              <a:rPr lang="en-US" sz="1100" smtClean="0"/>
              <a:t>19</a:t>
            </a:fld>
            <a:endParaRPr lang="en-US" sz="1100" dirty="0"/>
          </a:p>
        </p:txBody>
      </p:sp>
    </p:spTree>
    <p:extLst>
      <p:ext uri="{BB962C8B-B14F-4D97-AF65-F5344CB8AC3E}">
        <p14:creationId xmlns:p14="http://schemas.microsoft.com/office/powerpoint/2010/main" val="1170628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F69298-E744-459C-8DE6-6299D28C9775}" type="slidenum">
              <a:rPr lang="en-US" smtClean="0"/>
              <a:pPr/>
              <a:t>2</a:t>
            </a:fld>
            <a:endParaRPr lang="en-US" dirty="0"/>
          </a:p>
        </p:txBody>
      </p:sp>
    </p:spTree>
    <p:extLst>
      <p:ext uri="{BB962C8B-B14F-4D97-AF65-F5344CB8AC3E}">
        <p14:creationId xmlns:p14="http://schemas.microsoft.com/office/powerpoint/2010/main" val="4217383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dirty="0">
                <a:effectLst>
                  <a:outerShdw blurRad="38100" dist="38100" dir="2700000" algn="tl">
                    <a:srgbClr val="000000">
                      <a:alpha val="43137"/>
                    </a:srgbClr>
                  </a:outerShdw>
                </a:effectLst>
              </a:rPr>
              <a:t>Self-Coach</a:t>
            </a:r>
          </a:p>
          <a:p>
            <a:r>
              <a:rPr lang="en-US" dirty="0"/>
              <a:t>Improvement happens when deliberate coaching and mentoring impact performance and results. Self-coaching begins by choosing areas to monitor and improve. Observation provides continual feedback. Perceptions allow for information to be processed and form improvement. A considered pause allows thought to catch up. Directing action and change comes from intentional focus. Reflection evaluates and analyzes. Celebration reinforces, conditions and shapes growth.</a:t>
            </a:r>
          </a:p>
          <a:p>
            <a:endParaRPr lang="en-US" sz="1100" dirty="0"/>
          </a:p>
        </p:txBody>
      </p:sp>
      <p:sp>
        <p:nvSpPr>
          <p:cNvPr id="4" name="Slide Number Placeholder 3"/>
          <p:cNvSpPr>
            <a:spLocks noGrp="1"/>
          </p:cNvSpPr>
          <p:nvPr>
            <p:ph type="sldNum" sz="quarter" idx="10"/>
          </p:nvPr>
        </p:nvSpPr>
        <p:spPr/>
        <p:txBody>
          <a:bodyPr/>
          <a:lstStyle/>
          <a:p>
            <a:fld id="{DDF69298-E744-459C-8DE6-6299D28C9775}" type="slidenum">
              <a:rPr lang="en-US" smtClean="0"/>
              <a:t>20</a:t>
            </a:fld>
            <a:endParaRPr lang="en-US" dirty="0"/>
          </a:p>
        </p:txBody>
      </p:sp>
    </p:spTree>
    <p:extLst>
      <p:ext uri="{BB962C8B-B14F-4D97-AF65-F5344CB8AC3E}">
        <p14:creationId xmlns:p14="http://schemas.microsoft.com/office/powerpoint/2010/main" val="970893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dirty="0"/>
              <a:t>Building emotional intelligence takes practice.</a:t>
            </a:r>
            <a:r>
              <a:rPr lang="en-US" sz="1200" b="0" u="none" baseline="0" dirty="0"/>
              <a:t> </a:t>
            </a:r>
            <a:r>
              <a:rPr lang="en-US" sz="1200" kern="1200" dirty="0">
                <a:solidFill>
                  <a:schemeClr val="tx1"/>
                </a:solidFill>
                <a:effectLst/>
                <a:latin typeface="+mn-lt"/>
                <a:ea typeface="+mn-ea"/>
                <a:cs typeface="+mn-cs"/>
              </a:rPr>
              <a:t>Competence breeds confidence, which leads to inner motivation.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key to making EQ easier to master is to break the improvement suggestions into simple bite-size pieces that can be readily digested and successfully implemented in your life.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speed with which you apply your new EQ knowledge should change your behaviors gradually, not radically, so that it affects your life permanently - not as quick fixes learned today, forgotten tomorrow. Training, learning and practicing must become an all the time behavior.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22</a:t>
            </a:fld>
            <a:endParaRPr lang="en-US"/>
          </a:p>
        </p:txBody>
      </p:sp>
    </p:spTree>
    <p:extLst>
      <p:ext uri="{BB962C8B-B14F-4D97-AF65-F5344CB8AC3E}">
        <p14:creationId xmlns:p14="http://schemas.microsoft.com/office/powerpoint/2010/main" val="112806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dirty="0"/>
              <a:t>Emotional intelligence focuses on self and relationships. Intrapersonal awareness and management deal with recognizing, acknowledging and working with emotions. Interpersonal relationships deal with empathy, connection and social skills. These are known as soft skills but tend to be more meaningful</a:t>
            </a:r>
            <a:r>
              <a:rPr lang="en-US" sz="1200" b="0" u="none" baseline="0" dirty="0"/>
              <a:t> in performance.</a:t>
            </a:r>
            <a:endParaRPr lang="en-US" sz="1200" b="0" u="none" dirty="0"/>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3</a:t>
            </a:fld>
            <a:endParaRPr lang="en-US"/>
          </a:p>
        </p:txBody>
      </p:sp>
    </p:spTree>
    <p:extLst>
      <p:ext uri="{BB962C8B-B14F-4D97-AF65-F5344CB8AC3E}">
        <p14:creationId xmlns:p14="http://schemas.microsoft.com/office/powerpoint/2010/main" val="138872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r>
              <a:rPr lang="en-US" baseline="0" dirty="0"/>
              <a:t>ased on this information, EQ is an influential contributor to personal and professional success and yet there is a lack of support for learning and growth in this area. </a:t>
            </a:r>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4</a:t>
            </a:fld>
            <a:endParaRPr lang="en-US"/>
          </a:p>
        </p:txBody>
      </p:sp>
    </p:spTree>
    <p:extLst>
      <p:ext uri="{BB962C8B-B14F-4D97-AF65-F5344CB8AC3E}">
        <p14:creationId xmlns:p14="http://schemas.microsoft.com/office/powerpoint/2010/main" val="221877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there are so many benefits to having a strong EIQ. </a:t>
            </a:r>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5</a:t>
            </a:fld>
            <a:endParaRPr lang="en-US"/>
          </a:p>
        </p:txBody>
      </p:sp>
    </p:spTree>
    <p:extLst>
      <p:ext uri="{BB962C8B-B14F-4D97-AF65-F5344CB8AC3E}">
        <p14:creationId xmlns:p14="http://schemas.microsoft.com/office/powerpoint/2010/main" val="2004821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CD8C27C-26E4-4715-8FB5-AA9A855B969B}" type="slidenum">
              <a:rPr lang="en-US" smtClean="0"/>
              <a:t>6</a:t>
            </a:fld>
            <a:endParaRPr lang="en-US" dirty="0"/>
          </a:p>
        </p:txBody>
      </p:sp>
      <p:sp>
        <p:nvSpPr>
          <p:cNvPr id="3" name="Notes Placeholder 2"/>
          <p:cNvSpPr>
            <a:spLocks noGrp="1"/>
          </p:cNvSpPr>
          <p:nvPr>
            <p:ph type="body" idx="1"/>
          </p:nvPr>
        </p:nvSpPr>
        <p:spPr/>
        <p:txBody>
          <a:bodyPr/>
          <a:lstStyle/>
          <a:p>
            <a:r>
              <a:rPr lang="en-US" b="1" u="sng" dirty="0"/>
              <a:t>High/Low Emotional Intelligence</a:t>
            </a:r>
          </a:p>
          <a:p>
            <a:r>
              <a:rPr lang="en-US" b="0" u="none" dirty="0"/>
              <a:t>Quick tips on high and low emotional intelligence.</a:t>
            </a:r>
          </a:p>
        </p:txBody>
      </p:sp>
    </p:spTree>
    <p:extLst>
      <p:ext uri="{BB962C8B-B14F-4D97-AF65-F5344CB8AC3E}">
        <p14:creationId xmlns:p14="http://schemas.microsoft.com/office/powerpoint/2010/main" val="191536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Emotional Intelligence Index reviews four (4) basic areas. Within each competency, there is an overall score. The Index is predicated on the abilities to recognize, understand and manage emotions (intrapersonal communication); and the ability to recognize, empathize, and relate to others (interpersonal communication). The Emotional Intelligence Index evaluates several aspects of your emotional intelligence and suggests ways to improve it.  </a:t>
            </a:r>
          </a:p>
          <a:p>
            <a:r>
              <a:rPr lang="en-US" sz="1200" b="0" u="none" baseline="0" dirty="0"/>
              <a:t> </a:t>
            </a:r>
          </a:p>
          <a:p>
            <a:endParaRPr lang="en-US" sz="1200" b="0" u="none" baseline="0" dirty="0"/>
          </a:p>
          <a:p>
            <a:endParaRPr lang="en-US" sz="1200" b="0" u="none" dirty="0"/>
          </a:p>
          <a:p>
            <a:endParaRPr lang="en-US" dirty="0"/>
          </a:p>
        </p:txBody>
      </p:sp>
      <p:sp>
        <p:nvSpPr>
          <p:cNvPr id="4" name="Slide Number Placeholder 3"/>
          <p:cNvSpPr>
            <a:spLocks noGrp="1"/>
          </p:cNvSpPr>
          <p:nvPr>
            <p:ph type="sldNum" sz="quarter" idx="10"/>
          </p:nvPr>
        </p:nvSpPr>
        <p:spPr/>
        <p:txBody>
          <a:bodyPr/>
          <a:lstStyle/>
          <a:p>
            <a:fld id="{DDF69298-E744-459C-8DE6-6299D28C9775}" type="slidenum">
              <a:rPr lang="en-US" smtClean="0"/>
              <a:pPr/>
              <a:t>7</a:t>
            </a:fld>
            <a:endParaRPr lang="en-US" dirty="0"/>
          </a:p>
        </p:txBody>
      </p:sp>
    </p:spTree>
    <p:extLst>
      <p:ext uri="{BB962C8B-B14F-4D97-AF65-F5344CB8AC3E}">
        <p14:creationId xmlns:p14="http://schemas.microsoft.com/office/powerpoint/2010/main" val="1645227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As the whole group to debate/discuss which of the 4 is most important? </a:t>
            </a:r>
            <a:endParaRPr lang="en-US" dirty="0"/>
          </a:p>
        </p:txBody>
      </p:sp>
      <p:sp>
        <p:nvSpPr>
          <p:cNvPr id="4" name="Slide Number Placeholder 3"/>
          <p:cNvSpPr>
            <a:spLocks noGrp="1"/>
          </p:cNvSpPr>
          <p:nvPr>
            <p:ph type="sldNum" sz="quarter" idx="10"/>
          </p:nvPr>
        </p:nvSpPr>
        <p:spPr/>
        <p:txBody>
          <a:bodyPr/>
          <a:lstStyle/>
          <a:p>
            <a:fld id="{DDF69298-E744-459C-8DE6-6299D28C9775}" type="slidenum">
              <a:rPr lang="en-US" smtClean="0"/>
              <a:pPr/>
              <a:t>8</a:t>
            </a:fld>
            <a:endParaRPr lang="en-US" dirty="0"/>
          </a:p>
        </p:txBody>
      </p:sp>
    </p:spTree>
    <p:extLst>
      <p:ext uri="{BB962C8B-B14F-4D97-AF65-F5344CB8AC3E}">
        <p14:creationId xmlns:p14="http://schemas.microsoft.com/office/powerpoint/2010/main" val="262736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Factors include: Personality style, learning style, mental</a:t>
            </a:r>
            <a:r>
              <a:rPr lang="en-US" baseline="0" dirty="0"/>
              <a:t> attitude, comfort and discomfort, strengths and weaknesses, biofeedback, self-acceptance, self-esteem, temperament, tension and stress levels, spirituality and conscience.</a:t>
            </a:r>
          </a:p>
          <a:p>
            <a:endParaRPr lang="en-US" baseline="0" dirty="0"/>
          </a:p>
          <a:p>
            <a:r>
              <a:rPr lang="en-US" sz="1200" b="1" kern="1200" dirty="0">
                <a:solidFill>
                  <a:schemeClr val="tx1"/>
                </a:solidFill>
                <a:effectLst/>
                <a:latin typeface="+mn-lt"/>
                <a:ea typeface="+mn-ea"/>
                <a:cs typeface="+mn-cs"/>
              </a:rPr>
              <a:t>Self Awareness/Understanding:</a:t>
            </a:r>
            <a:r>
              <a:rPr lang="en-US" sz="1200" kern="1200" dirty="0">
                <a:solidFill>
                  <a:schemeClr val="tx1"/>
                </a:solidFill>
                <a:effectLst/>
                <a:latin typeface="+mn-lt"/>
                <a:ea typeface="+mn-ea"/>
                <a:cs typeface="+mn-cs"/>
              </a:rPr>
              <a:t> a conscious, deliberate reflection on personal identity, image, feelings, motives, desires and how these are associated with perceptions of self in the context of various situations. Empathy and understanding of self. Knowing why emotions occur.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Connections of Cause and Effect:</a:t>
            </a:r>
            <a:r>
              <a:rPr lang="en-US" sz="1200" kern="1200" dirty="0">
                <a:solidFill>
                  <a:schemeClr val="tx1"/>
                </a:solidFill>
                <a:effectLst/>
                <a:latin typeface="+mn-lt"/>
                <a:ea typeface="+mn-ea"/>
                <a:cs typeface="+mn-cs"/>
              </a:rPr>
              <a:t> recognition of the impact and consequence of behaviors on feelings and moods; separating external and internal factors effecting emotions. Knowing how feelings relate to performance.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Self Appreciation, Acceptance and Confidence:</a:t>
            </a:r>
            <a:r>
              <a:rPr lang="en-US" sz="1200" kern="1200" dirty="0">
                <a:solidFill>
                  <a:schemeClr val="tx1"/>
                </a:solidFill>
                <a:effectLst/>
                <a:latin typeface="+mn-lt"/>
                <a:ea typeface="+mn-ea"/>
                <a:cs typeface="+mn-cs"/>
              </a:rPr>
              <a:t> development of self esteem; personal worth and value; and coming to grips with personal attributes. Recognizing personal strengths, weaknesses, and limitations. Operating with realistic self assurance.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Consciousness, Assertiveness:</a:t>
            </a:r>
            <a:r>
              <a:rPr lang="en-US" sz="1200" kern="1200" dirty="0">
                <a:solidFill>
                  <a:schemeClr val="tx1"/>
                </a:solidFill>
                <a:effectLst/>
                <a:latin typeface="+mn-lt"/>
                <a:ea typeface="+mn-ea"/>
                <a:cs typeface="+mn-cs"/>
              </a:rPr>
              <a:t> intentional establishment of personal boundaries and appropriate limits; choosing a path that expresses self worth through personal care and outward presentation </a:t>
            </a:r>
          </a:p>
          <a:p>
            <a:r>
              <a:rPr lang="en-US" sz="1200" kern="1200" dirty="0">
                <a:solidFill>
                  <a:schemeClr val="tx1"/>
                </a:solidFill>
                <a:effectLst/>
                <a:latin typeface="+mn-lt"/>
                <a:ea typeface="+mn-ea"/>
                <a:cs typeface="+mn-cs"/>
              </a:rPr>
              <a:t>(presence).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Emotional Identification:</a:t>
            </a:r>
            <a:r>
              <a:rPr lang="en-US" sz="1200" kern="1200" dirty="0">
                <a:solidFill>
                  <a:schemeClr val="tx1"/>
                </a:solidFill>
                <a:effectLst/>
                <a:latin typeface="+mn-lt"/>
                <a:ea typeface="+mn-ea"/>
                <a:cs typeface="+mn-cs"/>
              </a:rPr>
              <a:t> ability to identify and name personal feelings; vocabulary and definition of emotions allowing choices, responses and performance; effective reflection on intrapersonal information. </a:t>
            </a:r>
          </a:p>
          <a:p>
            <a:endParaRPr lang="en-US" dirty="0"/>
          </a:p>
        </p:txBody>
      </p:sp>
      <p:sp>
        <p:nvSpPr>
          <p:cNvPr id="4" name="Slide Number Placeholder 3"/>
          <p:cNvSpPr>
            <a:spLocks noGrp="1"/>
          </p:cNvSpPr>
          <p:nvPr>
            <p:ph type="sldNum" sz="quarter" idx="10"/>
          </p:nvPr>
        </p:nvSpPr>
        <p:spPr/>
        <p:txBody>
          <a:bodyPr/>
          <a:lstStyle/>
          <a:p>
            <a:fld id="{7A5214C0-E589-40E3-8BEF-641C361C39F8}" type="slidenum">
              <a:rPr lang="en-US" smtClean="0"/>
              <a:t>9</a:t>
            </a:fld>
            <a:endParaRPr lang="en-US"/>
          </a:p>
        </p:txBody>
      </p:sp>
    </p:spTree>
    <p:extLst>
      <p:ext uri="{BB962C8B-B14F-4D97-AF65-F5344CB8AC3E}">
        <p14:creationId xmlns:p14="http://schemas.microsoft.com/office/powerpoint/2010/main" val="2250422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1A7B691-B013-4FC8-8441-A10AE730A0C7}"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128965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7B691-B013-4FC8-8441-A10AE730A0C7}"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1415919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7B691-B013-4FC8-8441-A10AE730A0C7}"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1484258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7B691-B013-4FC8-8441-A10AE730A0C7}"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127017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1A7B691-B013-4FC8-8441-A10AE730A0C7}"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2951010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A7B691-B013-4FC8-8441-A10AE730A0C7}"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573645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A7B691-B013-4FC8-8441-A10AE730A0C7}" type="datetimeFigureOut">
              <a:rPr lang="en-US" smtClean="0"/>
              <a:t>6/10/2019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1833005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A7B691-B013-4FC8-8441-A10AE730A0C7}" type="datetimeFigureOut">
              <a:rPr lang="en-US" smtClean="0"/>
              <a:t>6/10/2019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389380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7B691-B013-4FC8-8441-A10AE730A0C7}" type="datetimeFigureOut">
              <a:rPr lang="en-US" smtClean="0"/>
              <a:t>6/10/2019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85787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A7B691-B013-4FC8-8441-A10AE730A0C7}"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376418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A7B691-B013-4FC8-8441-A10AE730A0C7}"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84E8B5-B124-4539-9A3D-FA490CC762A8}" type="slidenum">
              <a:rPr lang="en-US" smtClean="0"/>
              <a:t>‹#›</a:t>
            </a:fld>
            <a:endParaRPr lang="en-US"/>
          </a:p>
        </p:txBody>
      </p:sp>
    </p:spTree>
    <p:extLst>
      <p:ext uri="{BB962C8B-B14F-4D97-AF65-F5344CB8AC3E}">
        <p14:creationId xmlns:p14="http://schemas.microsoft.com/office/powerpoint/2010/main" val="1780179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A7B691-B013-4FC8-8441-A10AE730A0C7}" type="datetimeFigureOut">
              <a:rPr lang="en-US" smtClean="0"/>
              <a:t>6/10/2019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84E8B5-B124-4539-9A3D-FA490CC762A8}" type="slidenum">
              <a:rPr lang="en-US" smtClean="0"/>
              <a:t>‹#›</a:t>
            </a:fld>
            <a:endParaRPr lang="en-US"/>
          </a:p>
        </p:txBody>
      </p:sp>
    </p:spTree>
    <p:extLst>
      <p:ext uri="{BB962C8B-B14F-4D97-AF65-F5344CB8AC3E}">
        <p14:creationId xmlns:p14="http://schemas.microsoft.com/office/powerpoint/2010/main" val="3182196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2.jpg"/><Relationship Id="rId5" Type="http://schemas.openxmlformats.org/officeDocument/2006/relationships/diagramQuickStyle" Target="../diagrams/quickStyle1.xml"/><Relationship Id="rId15" Type="http://schemas.openxmlformats.org/officeDocument/2006/relationships/image" Target="../media/image17.jpg"/><Relationship Id="rId10" Type="http://schemas.openxmlformats.org/officeDocument/2006/relationships/image" Target="../media/image11.jpg"/><Relationship Id="rId4" Type="http://schemas.openxmlformats.org/officeDocument/2006/relationships/diagramLayout" Target="../diagrams/layout1.xml"/><Relationship Id="rId9" Type="http://schemas.openxmlformats.org/officeDocument/2006/relationships/image" Target="../media/image15.jpg"/><Relationship Id="rId1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1356" y="3602038"/>
            <a:ext cx="9144000" cy="2387600"/>
          </a:xfrm>
        </p:spPr>
        <p:txBody>
          <a:bodyPr/>
          <a:lstStyle/>
          <a:p>
            <a:r>
              <a:rPr lang="en-US" dirty="0"/>
              <a:t>Emotional Intelligence</a:t>
            </a:r>
            <a:br>
              <a:rPr lang="en-US" dirty="0"/>
            </a:br>
            <a:r>
              <a:rPr lang="en-US" dirty="0"/>
              <a:t>EIQ-2</a:t>
            </a:r>
          </a:p>
        </p:txBody>
      </p:sp>
      <p:sp>
        <p:nvSpPr>
          <p:cNvPr id="3" name="Subtitle 2"/>
          <p:cNvSpPr>
            <a:spLocks noGrp="1"/>
          </p:cNvSpPr>
          <p:nvPr>
            <p:ph type="subTitle" idx="1"/>
          </p:nvPr>
        </p:nvSpPr>
        <p:spPr>
          <a:xfrm>
            <a:off x="3048000" y="5989638"/>
            <a:ext cx="9144000" cy="1655762"/>
          </a:xfrm>
        </p:spPr>
        <p:txBody>
          <a:bodyPr/>
          <a:lstStyle/>
          <a:p>
            <a:r>
              <a:rPr lang="en-US" i="1" dirty="0"/>
              <a:t>Applying Emotional Intelligence for Personal and Professional Success</a:t>
            </a:r>
          </a:p>
        </p:txBody>
      </p:sp>
      <p:pic>
        <p:nvPicPr>
          <p:cNvPr id="4" name="Picture 3"/>
          <p:cNvPicPr/>
          <p:nvPr/>
        </p:nvPicPr>
        <p:blipFill rotWithShape="1">
          <a:blip r:embed="rId3"/>
          <a:srcRect l="9896" t="38222" r="81777" b="25416"/>
          <a:stretch/>
        </p:blipFill>
        <p:spPr bwMode="auto">
          <a:xfrm>
            <a:off x="378896" y="607124"/>
            <a:ext cx="4924920" cy="3974187"/>
          </a:xfrm>
          <a:prstGeom prst="ellipse">
            <a:avLst/>
          </a:prstGeom>
          <a:ln>
            <a:noFill/>
          </a:ln>
          <a:effectLst>
            <a:outerShdw blurRad="152400" dist="317500" dir="5400000" sx="90000" sy="-19000" rotWithShape="0">
              <a:prstClr val="black">
                <a:alpha val="15000"/>
              </a:prstClr>
            </a:outerShdw>
          </a:effectLst>
          <a:extLst>
            <a:ext uri="{53640926-AAD7-44D8-BBD7-CCE9431645EC}">
              <a14:shadowObscured xmlns:a14="http://schemas.microsoft.com/office/drawing/2010/main"/>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0496" y="157327"/>
            <a:ext cx="2639878" cy="2572103"/>
          </a:xfrm>
          <a:prstGeom prst="rect">
            <a:avLst/>
          </a:prstGeom>
        </p:spPr>
      </p:pic>
    </p:spTree>
    <p:extLst>
      <p:ext uri="{BB962C8B-B14F-4D97-AF65-F5344CB8AC3E}">
        <p14:creationId xmlns:p14="http://schemas.microsoft.com/office/powerpoint/2010/main" val="2684610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Self-Recognition</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929663" y="170482"/>
            <a:ext cx="2025934" cy="2138765"/>
          </a:xfrm>
          <a:prstGeom prst="rect">
            <a:avLst/>
          </a:prstGeom>
        </p:spPr>
      </p:pic>
      <p:sp>
        <p:nvSpPr>
          <p:cNvPr id="5" name="Content Placeholder 2"/>
          <p:cNvSpPr txBox="1">
            <a:spLocks/>
          </p:cNvSpPr>
          <p:nvPr/>
        </p:nvSpPr>
        <p:spPr>
          <a:xfrm>
            <a:off x="990600" y="19780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r>
              <a:rPr lang="en-US" dirty="0"/>
              <a:t>Accept emotions without judgment. </a:t>
            </a:r>
          </a:p>
          <a:p>
            <a:pPr lvl="0" fontAlgn="base"/>
            <a:r>
              <a:rPr lang="en-US" dirty="0"/>
              <a:t>Self monitor; take time to reflect and review. </a:t>
            </a:r>
          </a:p>
          <a:p>
            <a:pPr lvl="0" fontAlgn="base"/>
            <a:r>
              <a:rPr lang="en-US" dirty="0"/>
              <a:t>Associate emotions with attitudes and consequences. </a:t>
            </a:r>
          </a:p>
          <a:p>
            <a:pPr lvl="0" fontAlgn="base"/>
            <a:r>
              <a:rPr lang="en-US" dirty="0"/>
              <a:t>Accept advice without becoming defensive. </a:t>
            </a:r>
          </a:p>
          <a:p>
            <a:pPr lvl="0" fontAlgn="base"/>
            <a:r>
              <a:rPr lang="en-US" dirty="0"/>
              <a:t>Develop greater mental security - feeling safe and comfortable with who you are regardless of outside challenges and threats. </a:t>
            </a:r>
          </a:p>
          <a:p>
            <a:pPr lvl="0" fontAlgn="base"/>
            <a:r>
              <a:rPr lang="en-US" dirty="0"/>
              <a:t>Analyze strengths and weaknesses fairly and with an eye toward growth. </a:t>
            </a:r>
          </a:p>
          <a:p>
            <a:pPr lvl="0" fontAlgn="base"/>
            <a:r>
              <a:rPr lang="en-US" dirty="0"/>
              <a:t>Create realistic personal expectations. </a:t>
            </a:r>
          </a:p>
          <a:p>
            <a:pPr lvl="0" fontAlgn="base"/>
            <a:r>
              <a:rPr lang="en-US" dirty="0"/>
              <a:t>Cultivate positive mindset and optimism. </a:t>
            </a:r>
          </a:p>
          <a:p>
            <a:pPr lvl="0" fontAlgn="base"/>
            <a:r>
              <a:rPr lang="en-US" dirty="0"/>
              <a:t>Connect with positive, supportive people. </a:t>
            </a:r>
          </a:p>
          <a:p>
            <a:pPr lvl="0" fontAlgn="base"/>
            <a:r>
              <a:rPr lang="en-US" dirty="0"/>
              <a:t>Generate expectations of causes and consequences. </a:t>
            </a:r>
          </a:p>
          <a:p>
            <a:endParaRPr lang="en-US" dirty="0"/>
          </a:p>
        </p:txBody>
      </p:sp>
    </p:spTree>
    <p:extLst>
      <p:ext uri="{BB962C8B-B14F-4D97-AF65-F5344CB8AC3E}">
        <p14:creationId xmlns:p14="http://schemas.microsoft.com/office/powerpoint/2010/main" val="2257589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566" y="0"/>
            <a:ext cx="4866468"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8929" y="629266"/>
            <a:ext cx="3667039" cy="1676603"/>
          </a:xfrm>
        </p:spPr>
        <p:txBody>
          <a:bodyPr>
            <a:normAutofit/>
          </a:bodyPr>
          <a:lstStyle/>
          <a:p>
            <a:r>
              <a:rPr lang="en-US" dirty="0">
                <a:solidFill>
                  <a:schemeClr val="bg1"/>
                </a:solidFill>
              </a:rPr>
              <a:t>Social Recognition</a:t>
            </a:r>
          </a:p>
        </p:txBody>
      </p:sp>
      <p:sp>
        <p:nvSpPr>
          <p:cNvPr id="3" name="Content Placeholder 2"/>
          <p:cNvSpPr>
            <a:spLocks noGrp="1"/>
          </p:cNvSpPr>
          <p:nvPr>
            <p:ph idx="1"/>
          </p:nvPr>
        </p:nvSpPr>
        <p:spPr>
          <a:xfrm>
            <a:off x="276971" y="2500393"/>
            <a:ext cx="4279531" cy="3785419"/>
          </a:xfrm>
        </p:spPr>
        <p:txBody>
          <a:bodyPr>
            <a:normAutofit/>
          </a:bodyPr>
          <a:lstStyle/>
          <a:p>
            <a:r>
              <a:rPr lang="en-US" sz="2400" dirty="0">
                <a:solidFill>
                  <a:schemeClr val="bg1"/>
                </a:solidFill>
              </a:rPr>
              <a:t>Empathy, sensitivity, appreciation</a:t>
            </a:r>
          </a:p>
          <a:p>
            <a:r>
              <a:rPr lang="en-US" sz="2400" dirty="0">
                <a:solidFill>
                  <a:schemeClr val="bg1"/>
                </a:solidFill>
              </a:rPr>
              <a:t>Service, compassion, benevolence</a:t>
            </a:r>
          </a:p>
          <a:p>
            <a:r>
              <a:rPr lang="en-US" sz="2400" dirty="0">
                <a:solidFill>
                  <a:schemeClr val="bg1"/>
                </a:solidFill>
              </a:rPr>
              <a:t>Holistic Communication</a:t>
            </a:r>
          </a:p>
          <a:p>
            <a:r>
              <a:rPr lang="en-US" sz="2400" dirty="0">
                <a:solidFill>
                  <a:schemeClr val="bg1"/>
                </a:solidFill>
              </a:rPr>
              <a:t>Situational Perceptual Awareness</a:t>
            </a:r>
          </a:p>
          <a:p>
            <a:r>
              <a:rPr lang="en-US" sz="2400" dirty="0">
                <a:solidFill>
                  <a:schemeClr val="bg1"/>
                </a:solidFill>
              </a:rPr>
              <a:t>Interpersonal Development</a:t>
            </a:r>
          </a:p>
          <a:p>
            <a:endParaRPr lang="en-US" dirty="0">
              <a:solidFill>
                <a:schemeClr val="bg1"/>
              </a:solidFill>
            </a:endParaRPr>
          </a:p>
        </p:txBody>
      </p:sp>
      <p:grpSp>
        <p:nvGrpSpPr>
          <p:cNvPr id="8" name="Group 7"/>
          <p:cNvGrpSpPr/>
          <p:nvPr/>
        </p:nvGrpSpPr>
        <p:grpSpPr>
          <a:xfrm>
            <a:off x="6097006" y="295130"/>
            <a:ext cx="5030777" cy="4772816"/>
            <a:chOff x="0" y="0"/>
            <a:chExt cx="3128772" cy="3029712"/>
          </a:xfrm>
        </p:grpSpPr>
        <p:pic>
          <p:nvPicPr>
            <p:cNvPr id="9" name="Picture 8"/>
            <p:cNvPicPr/>
            <p:nvPr/>
          </p:nvPicPr>
          <p:blipFill>
            <a:blip r:embed="rId3"/>
            <a:stretch>
              <a:fillRect/>
            </a:stretch>
          </p:blipFill>
          <p:spPr>
            <a:xfrm>
              <a:off x="0" y="0"/>
              <a:ext cx="3128772" cy="1514856"/>
            </a:xfrm>
            <a:prstGeom prst="rect">
              <a:avLst/>
            </a:prstGeom>
          </p:spPr>
        </p:pic>
        <p:pic>
          <p:nvPicPr>
            <p:cNvPr id="10" name="Picture 9"/>
            <p:cNvPicPr/>
            <p:nvPr/>
          </p:nvPicPr>
          <p:blipFill>
            <a:blip r:embed="rId4"/>
            <a:stretch>
              <a:fillRect/>
            </a:stretch>
          </p:blipFill>
          <p:spPr>
            <a:xfrm>
              <a:off x="0" y="1514856"/>
              <a:ext cx="3128772" cy="1514856"/>
            </a:xfrm>
            <a:prstGeom prst="rect">
              <a:avLst/>
            </a:prstGeom>
          </p:spPr>
        </p:pic>
      </p:grpSp>
      <p:sp>
        <p:nvSpPr>
          <p:cNvPr id="11" name="TextBox 10"/>
          <p:cNvSpPr txBox="1"/>
          <p:nvPr/>
        </p:nvSpPr>
        <p:spPr>
          <a:xfrm>
            <a:off x="5365837" y="5414527"/>
            <a:ext cx="6493114" cy="1323439"/>
          </a:xfrm>
          <a:prstGeom prst="rect">
            <a:avLst/>
          </a:prstGeom>
          <a:noFill/>
        </p:spPr>
        <p:txBody>
          <a:bodyPr wrap="square" rtlCol="0">
            <a:spAutoFit/>
          </a:bodyPr>
          <a:lstStyle/>
          <a:p>
            <a:r>
              <a:rPr lang="en-US" sz="2000" b="1" dirty="0"/>
              <a:t>Social-recognition reflects awareness and consideration of the feelings and responses of others. The ability to empathize and maintain sensitivity to the moods and emotions of others allows for superior connection. </a:t>
            </a:r>
          </a:p>
        </p:txBody>
      </p:sp>
    </p:spTree>
    <p:extLst>
      <p:ext uri="{BB962C8B-B14F-4D97-AF65-F5344CB8AC3E}">
        <p14:creationId xmlns:p14="http://schemas.microsoft.com/office/powerpoint/2010/main" val="382172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Social-Recognition</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666191" y="365125"/>
            <a:ext cx="2025934" cy="2138765"/>
          </a:xfrm>
          <a:prstGeom prst="rect">
            <a:avLst/>
          </a:prstGeom>
        </p:spPr>
      </p:pic>
      <p:sp>
        <p:nvSpPr>
          <p:cNvPr id="6" name="Content Placeholder 2"/>
          <p:cNvSpPr txBox="1">
            <a:spLocks/>
          </p:cNvSpPr>
          <p:nvPr/>
        </p:nvSpPr>
        <p:spPr>
          <a:xfrm>
            <a:off x="717645" y="1950730"/>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t>Actively look for opportunities to help others and promote </a:t>
            </a:r>
            <a:br>
              <a:rPr lang="en-US" dirty="0"/>
            </a:br>
            <a:r>
              <a:rPr lang="en-US" dirty="0"/>
              <a:t>their agendas. </a:t>
            </a:r>
          </a:p>
          <a:p>
            <a:pPr fontAlgn="base"/>
            <a:r>
              <a:rPr lang="en-US" dirty="0"/>
              <a:t>Actively listen; pay attention. </a:t>
            </a:r>
          </a:p>
          <a:p>
            <a:pPr fontAlgn="base"/>
            <a:r>
              <a:rPr lang="en-US" dirty="0"/>
              <a:t>Take in feedback and critique from others. </a:t>
            </a:r>
          </a:p>
          <a:p>
            <a:pPr fontAlgn="base"/>
            <a:r>
              <a:rPr lang="en-US" dirty="0"/>
              <a:t>Become more interested and enthusiastic about others. </a:t>
            </a:r>
          </a:p>
          <a:p>
            <a:pPr fontAlgn="base"/>
            <a:r>
              <a:rPr lang="en-US" dirty="0"/>
              <a:t>Follow through on promises and commitments. </a:t>
            </a:r>
          </a:p>
          <a:p>
            <a:pPr fontAlgn="base"/>
            <a:r>
              <a:rPr lang="en-US" dirty="0"/>
              <a:t>Create opportunities to connect. </a:t>
            </a:r>
          </a:p>
          <a:p>
            <a:pPr fontAlgn="base"/>
            <a:r>
              <a:rPr lang="en-US" dirty="0"/>
              <a:t>Be positive and open when responding to new people and ideas. </a:t>
            </a:r>
          </a:p>
          <a:p>
            <a:pPr fontAlgn="base"/>
            <a:r>
              <a:rPr lang="en-US" dirty="0"/>
              <a:t>Pay attention to both head and heart messages. </a:t>
            </a:r>
          </a:p>
        </p:txBody>
      </p:sp>
    </p:spTree>
    <p:extLst>
      <p:ext uri="{BB962C8B-B14F-4D97-AF65-F5344CB8AC3E}">
        <p14:creationId xmlns:p14="http://schemas.microsoft.com/office/powerpoint/2010/main" val="1725153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566" y="0"/>
            <a:ext cx="4866468"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8929" y="629266"/>
            <a:ext cx="3667039" cy="1676603"/>
          </a:xfrm>
        </p:spPr>
        <p:txBody>
          <a:bodyPr>
            <a:normAutofit/>
          </a:bodyPr>
          <a:lstStyle/>
          <a:p>
            <a:r>
              <a:rPr lang="en-US" dirty="0">
                <a:solidFill>
                  <a:schemeClr val="bg1"/>
                </a:solidFill>
              </a:rPr>
              <a:t>Self Management</a:t>
            </a:r>
          </a:p>
        </p:txBody>
      </p:sp>
      <p:sp>
        <p:nvSpPr>
          <p:cNvPr id="3" name="Content Placeholder 2"/>
          <p:cNvSpPr>
            <a:spLocks noGrp="1"/>
          </p:cNvSpPr>
          <p:nvPr>
            <p:ph idx="1"/>
          </p:nvPr>
        </p:nvSpPr>
        <p:spPr>
          <a:xfrm>
            <a:off x="276971" y="2500393"/>
            <a:ext cx="4279531" cy="3785419"/>
          </a:xfrm>
        </p:spPr>
        <p:txBody>
          <a:bodyPr>
            <a:normAutofit/>
          </a:bodyPr>
          <a:lstStyle/>
          <a:p>
            <a:r>
              <a:rPr lang="en-US" sz="2400" dirty="0">
                <a:solidFill>
                  <a:schemeClr val="bg1"/>
                </a:solidFill>
              </a:rPr>
              <a:t>Self-control, discipline</a:t>
            </a:r>
          </a:p>
          <a:p>
            <a:r>
              <a:rPr lang="en-US" sz="2400" dirty="0">
                <a:solidFill>
                  <a:schemeClr val="bg1"/>
                </a:solidFill>
              </a:rPr>
              <a:t>Goal-directed performance, targeted action</a:t>
            </a:r>
          </a:p>
          <a:p>
            <a:r>
              <a:rPr lang="en-US" sz="2400" dirty="0">
                <a:solidFill>
                  <a:schemeClr val="bg1"/>
                </a:solidFill>
              </a:rPr>
              <a:t>Integrity, trustworthiness</a:t>
            </a:r>
          </a:p>
          <a:p>
            <a:r>
              <a:rPr lang="en-US" sz="2400" dirty="0">
                <a:solidFill>
                  <a:schemeClr val="bg1"/>
                </a:solidFill>
              </a:rPr>
              <a:t>Motivation, positive psychology, initiative</a:t>
            </a:r>
          </a:p>
          <a:p>
            <a:r>
              <a:rPr lang="en-US" sz="2400" dirty="0">
                <a:solidFill>
                  <a:schemeClr val="bg1"/>
                </a:solidFill>
              </a:rPr>
              <a:t>Creativity, agility, flexibility, adaptability</a:t>
            </a:r>
          </a:p>
          <a:p>
            <a:endParaRPr lang="en-US" sz="2400" dirty="0">
              <a:solidFill>
                <a:schemeClr val="bg1"/>
              </a:solidFill>
            </a:endParaRPr>
          </a:p>
          <a:p>
            <a:endParaRPr lang="en-US" sz="2400" dirty="0">
              <a:solidFill>
                <a:schemeClr val="bg1"/>
              </a:solidFill>
            </a:endParaRPr>
          </a:p>
          <a:p>
            <a:endParaRPr lang="en-US" dirty="0">
              <a:solidFill>
                <a:schemeClr val="bg1"/>
              </a:solidFill>
            </a:endParaRPr>
          </a:p>
        </p:txBody>
      </p:sp>
      <p:sp>
        <p:nvSpPr>
          <p:cNvPr id="11" name="TextBox 10"/>
          <p:cNvSpPr txBox="1"/>
          <p:nvPr/>
        </p:nvSpPr>
        <p:spPr>
          <a:xfrm>
            <a:off x="5365837" y="5414527"/>
            <a:ext cx="6493114" cy="1015663"/>
          </a:xfrm>
          <a:prstGeom prst="rect">
            <a:avLst/>
          </a:prstGeom>
          <a:noFill/>
        </p:spPr>
        <p:txBody>
          <a:bodyPr wrap="square" rtlCol="0">
            <a:spAutoFit/>
          </a:bodyPr>
          <a:lstStyle/>
          <a:p>
            <a:r>
              <a:rPr lang="en-US" sz="2000" b="1" dirty="0"/>
              <a:t>Self-management measures self-evaluation coupled with self-regulation, to control and harness feelings that impact the ability to achieve personal objectives. </a:t>
            </a:r>
          </a:p>
        </p:txBody>
      </p:sp>
      <p:pic>
        <p:nvPicPr>
          <p:cNvPr id="4" name="Picture 3">
            <a:extLst>
              <a:ext uri="{FF2B5EF4-FFF2-40B4-BE49-F238E27FC236}">
                <a16:creationId xmlns:a16="http://schemas.microsoft.com/office/drawing/2014/main" id="{0285F673-0C07-4886-BFC1-810C08905BAE}"/>
              </a:ext>
            </a:extLst>
          </p:cNvPr>
          <p:cNvPicPr>
            <a:picLocks noChangeAspect="1"/>
          </p:cNvPicPr>
          <p:nvPr/>
        </p:nvPicPr>
        <p:blipFill>
          <a:blip r:embed="rId3"/>
          <a:stretch>
            <a:fillRect/>
          </a:stretch>
        </p:blipFill>
        <p:spPr>
          <a:xfrm>
            <a:off x="6096000" y="562206"/>
            <a:ext cx="4866468" cy="4852321"/>
          </a:xfrm>
          <a:prstGeom prst="rect">
            <a:avLst/>
          </a:prstGeom>
        </p:spPr>
      </p:pic>
    </p:spTree>
    <p:extLst>
      <p:ext uri="{BB962C8B-B14F-4D97-AF65-F5344CB8AC3E}">
        <p14:creationId xmlns:p14="http://schemas.microsoft.com/office/powerpoint/2010/main" val="338516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Self-Management</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867669" y="185981"/>
            <a:ext cx="2025934" cy="2138765"/>
          </a:xfrm>
          <a:prstGeom prst="rect">
            <a:avLst/>
          </a:prstGeom>
        </p:spPr>
      </p:pic>
      <p:sp>
        <p:nvSpPr>
          <p:cNvPr id="5" name="Content Placeholder 2"/>
          <p:cNvSpPr txBox="1">
            <a:spLocks/>
          </p:cNvSpPr>
          <p:nvPr/>
        </p:nvSpPr>
        <p:spPr>
          <a:xfrm>
            <a:off x="838200" y="1806220"/>
            <a:ext cx="1051560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t>Set and monitor a specific course and path for each day. </a:t>
            </a:r>
          </a:p>
          <a:p>
            <a:pPr fontAlgn="base"/>
            <a:r>
              <a:rPr lang="en-US" dirty="0"/>
              <a:t>Act with focus and intensity. </a:t>
            </a:r>
          </a:p>
          <a:p>
            <a:pPr fontAlgn="base"/>
            <a:r>
              <a:rPr lang="en-US" dirty="0"/>
              <a:t>Define a clear path to desired goals. </a:t>
            </a:r>
          </a:p>
          <a:p>
            <a:pPr fontAlgn="base"/>
            <a:r>
              <a:rPr lang="en-US" dirty="0"/>
              <a:t>Exercise discipline and self control in both short and long term projects. </a:t>
            </a:r>
          </a:p>
          <a:p>
            <a:pPr fontAlgn="base"/>
            <a:r>
              <a:rPr lang="en-US" dirty="0"/>
              <a:t>Take time to evaluate and critique personal performance. </a:t>
            </a:r>
          </a:p>
          <a:p>
            <a:pPr fontAlgn="base"/>
            <a:r>
              <a:rPr lang="en-US" dirty="0"/>
              <a:t>Identify gaps in desired returns and improve plans to achieve better results. </a:t>
            </a:r>
          </a:p>
          <a:p>
            <a:pPr fontAlgn="base"/>
            <a:r>
              <a:rPr lang="en-US" dirty="0"/>
              <a:t>Avoid fatigue and burnout. </a:t>
            </a:r>
          </a:p>
          <a:p>
            <a:pPr fontAlgn="base"/>
            <a:r>
              <a:rPr lang="en-US" dirty="0"/>
              <a:t>Stick with a concrete, articulated agenda. </a:t>
            </a:r>
          </a:p>
          <a:p>
            <a:pPr fontAlgn="base"/>
            <a:r>
              <a:rPr lang="en-US" dirty="0"/>
              <a:t>Remain accountable for your actions. </a:t>
            </a:r>
          </a:p>
          <a:p>
            <a:endParaRPr lang="en-US" dirty="0"/>
          </a:p>
        </p:txBody>
      </p:sp>
    </p:spTree>
    <p:extLst>
      <p:ext uri="{BB962C8B-B14F-4D97-AF65-F5344CB8AC3E}">
        <p14:creationId xmlns:p14="http://schemas.microsoft.com/office/powerpoint/2010/main" val="2012786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566" y="0"/>
            <a:ext cx="4866468"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8929" y="629266"/>
            <a:ext cx="3667039" cy="1676603"/>
          </a:xfrm>
        </p:spPr>
        <p:txBody>
          <a:bodyPr>
            <a:normAutofit/>
          </a:bodyPr>
          <a:lstStyle/>
          <a:p>
            <a:r>
              <a:rPr lang="en-US" dirty="0">
                <a:solidFill>
                  <a:schemeClr val="bg1"/>
                </a:solidFill>
              </a:rPr>
              <a:t>Social Management</a:t>
            </a:r>
          </a:p>
        </p:txBody>
      </p:sp>
      <p:sp>
        <p:nvSpPr>
          <p:cNvPr id="3" name="Content Placeholder 2"/>
          <p:cNvSpPr>
            <a:spLocks noGrp="1"/>
          </p:cNvSpPr>
          <p:nvPr>
            <p:ph idx="1"/>
          </p:nvPr>
        </p:nvSpPr>
        <p:spPr>
          <a:xfrm>
            <a:off x="276971" y="2500393"/>
            <a:ext cx="4279531" cy="3785419"/>
          </a:xfrm>
        </p:spPr>
        <p:txBody>
          <a:bodyPr>
            <a:normAutofit/>
          </a:bodyPr>
          <a:lstStyle/>
          <a:p>
            <a:r>
              <a:rPr lang="en-US" sz="2400" dirty="0">
                <a:solidFill>
                  <a:schemeClr val="bg1"/>
                </a:solidFill>
              </a:rPr>
              <a:t>Developing relationships, getting along with others</a:t>
            </a:r>
          </a:p>
          <a:p>
            <a:r>
              <a:rPr lang="en-US" sz="2400" dirty="0">
                <a:solidFill>
                  <a:schemeClr val="bg1"/>
                </a:solidFill>
              </a:rPr>
              <a:t>Leadership and influence</a:t>
            </a:r>
          </a:p>
          <a:p>
            <a:r>
              <a:rPr lang="en-US" sz="2400" dirty="0">
                <a:solidFill>
                  <a:schemeClr val="bg1"/>
                </a:solidFill>
              </a:rPr>
              <a:t>Change catalyst and response</a:t>
            </a:r>
          </a:p>
          <a:p>
            <a:r>
              <a:rPr lang="en-US" sz="2400" dirty="0">
                <a:solidFill>
                  <a:schemeClr val="bg1"/>
                </a:solidFill>
              </a:rPr>
              <a:t>Negotiation and conflict management</a:t>
            </a:r>
          </a:p>
          <a:p>
            <a:r>
              <a:rPr lang="en-US" sz="2400" dirty="0">
                <a:solidFill>
                  <a:schemeClr val="bg1"/>
                </a:solidFill>
              </a:rPr>
              <a:t>Teamwork and collaboration</a:t>
            </a:r>
          </a:p>
          <a:p>
            <a:endParaRPr lang="en-US" dirty="0">
              <a:solidFill>
                <a:schemeClr val="bg1"/>
              </a:solidFill>
            </a:endParaRPr>
          </a:p>
        </p:txBody>
      </p:sp>
      <p:sp>
        <p:nvSpPr>
          <p:cNvPr id="11" name="TextBox 10"/>
          <p:cNvSpPr txBox="1"/>
          <p:nvPr/>
        </p:nvSpPr>
        <p:spPr>
          <a:xfrm>
            <a:off x="5365837" y="5414527"/>
            <a:ext cx="6493114" cy="1015663"/>
          </a:xfrm>
          <a:prstGeom prst="rect">
            <a:avLst/>
          </a:prstGeom>
          <a:noFill/>
        </p:spPr>
        <p:txBody>
          <a:bodyPr wrap="square" rtlCol="0">
            <a:spAutoFit/>
          </a:bodyPr>
          <a:lstStyle/>
          <a:p>
            <a:r>
              <a:rPr lang="en-US" sz="2000" b="1" dirty="0"/>
              <a:t>Social (relationship) management includes interpersonal skills and focuses on generating results. Social EIQ fosters collaboration and connection.</a:t>
            </a:r>
          </a:p>
        </p:txBody>
      </p:sp>
      <p:grpSp>
        <p:nvGrpSpPr>
          <p:cNvPr id="12" name="Group 11"/>
          <p:cNvGrpSpPr/>
          <p:nvPr/>
        </p:nvGrpSpPr>
        <p:grpSpPr>
          <a:xfrm>
            <a:off x="6412746" y="429218"/>
            <a:ext cx="4792528" cy="4762715"/>
            <a:chOff x="0" y="0"/>
            <a:chExt cx="3086100" cy="3040380"/>
          </a:xfrm>
        </p:grpSpPr>
        <p:pic>
          <p:nvPicPr>
            <p:cNvPr id="13" name="Picture 12"/>
            <p:cNvPicPr/>
            <p:nvPr/>
          </p:nvPicPr>
          <p:blipFill>
            <a:blip r:embed="rId3"/>
            <a:stretch>
              <a:fillRect/>
            </a:stretch>
          </p:blipFill>
          <p:spPr>
            <a:xfrm>
              <a:off x="0" y="0"/>
              <a:ext cx="3086100" cy="1520952"/>
            </a:xfrm>
            <a:prstGeom prst="rect">
              <a:avLst/>
            </a:prstGeom>
          </p:spPr>
        </p:pic>
        <p:pic>
          <p:nvPicPr>
            <p:cNvPr id="14" name="Picture 13"/>
            <p:cNvPicPr/>
            <p:nvPr/>
          </p:nvPicPr>
          <p:blipFill>
            <a:blip r:embed="rId4"/>
            <a:stretch>
              <a:fillRect/>
            </a:stretch>
          </p:blipFill>
          <p:spPr>
            <a:xfrm>
              <a:off x="0" y="1520952"/>
              <a:ext cx="3086100" cy="1519428"/>
            </a:xfrm>
            <a:prstGeom prst="rect">
              <a:avLst/>
            </a:prstGeom>
          </p:spPr>
        </p:pic>
      </p:grpSp>
    </p:spTree>
    <p:extLst>
      <p:ext uri="{BB962C8B-B14F-4D97-AF65-F5344CB8AC3E}">
        <p14:creationId xmlns:p14="http://schemas.microsoft.com/office/powerpoint/2010/main" val="286960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Social-Management</a:t>
            </a:r>
          </a:p>
        </p:txBody>
      </p:sp>
      <p:sp>
        <p:nvSpPr>
          <p:cNvPr id="3" name="Content Placeholder 2"/>
          <p:cNvSpPr>
            <a:spLocks noGrp="1"/>
          </p:cNvSpPr>
          <p:nvPr>
            <p:ph idx="1"/>
          </p:nvPr>
        </p:nvSpPr>
        <p:spPr/>
        <p:txBody>
          <a:bodyPr>
            <a:normAutofit lnSpcReduction="10000"/>
          </a:bodyPr>
          <a:lstStyle/>
          <a:p>
            <a:pPr lvl="0" fontAlgn="base"/>
            <a:r>
              <a:rPr lang="en-US" dirty="0"/>
              <a:t>Take an active interest in others and their agendas. </a:t>
            </a:r>
          </a:p>
          <a:p>
            <a:pPr lvl="0" fontAlgn="base"/>
            <a:r>
              <a:rPr lang="en-US" dirty="0"/>
              <a:t>Develop persuasion and rapport. </a:t>
            </a:r>
          </a:p>
          <a:p>
            <a:pPr lvl="0" fontAlgn="base"/>
            <a:r>
              <a:rPr lang="en-US" dirty="0"/>
              <a:t>Be assertive, engaged, enthusiastic and involved with others. </a:t>
            </a:r>
          </a:p>
          <a:p>
            <a:pPr lvl="0" fontAlgn="base"/>
            <a:r>
              <a:rPr lang="en-US" dirty="0"/>
              <a:t>Maintain poise and calmness. </a:t>
            </a:r>
          </a:p>
          <a:p>
            <a:pPr lvl="0" fontAlgn="base"/>
            <a:r>
              <a:rPr lang="en-US" dirty="0"/>
              <a:t>Look for positive, constructive answers that help everyone improve. </a:t>
            </a:r>
          </a:p>
          <a:p>
            <a:pPr lvl="0" fontAlgn="base"/>
            <a:r>
              <a:rPr lang="en-US" dirty="0"/>
              <a:t>Seek out opportunities to work and collaborate </a:t>
            </a:r>
            <a:r>
              <a:rPr lang="en-US"/>
              <a:t>with others. </a:t>
            </a:r>
            <a:endParaRPr lang="en-US" dirty="0"/>
          </a:p>
          <a:p>
            <a:pPr lvl="0" fontAlgn="base"/>
            <a:r>
              <a:rPr lang="en-US" dirty="0"/>
              <a:t>Reach out and be available to others. </a:t>
            </a:r>
          </a:p>
          <a:p>
            <a:pPr lvl="0" fontAlgn="base"/>
            <a:r>
              <a:rPr lang="en-US" dirty="0"/>
              <a:t>Enjoy listening to the ambitions of others and offer praise. </a:t>
            </a:r>
          </a:p>
          <a:p>
            <a:pPr lvl="0" fontAlgn="base"/>
            <a:r>
              <a:rPr lang="en-US" dirty="0"/>
              <a:t>Develop quality relationships and friendships. </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991656" y="247974"/>
            <a:ext cx="2025934" cy="2138765"/>
          </a:xfrm>
          <a:prstGeom prst="rect">
            <a:avLst/>
          </a:prstGeom>
        </p:spPr>
      </p:pic>
    </p:spTree>
    <p:extLst>
      <p:ext uri="{BB962C8B-B14F-4D97-AF65-F5344CB8AC3E}">
        <p14:creationId xmlns:p14="http://schemas.microsoft.com/office/powerpoint/2010/main" val="32035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648929" y="629266"/>
            <a:ext cx="3667039" cy="1676603"/>
          </a:xfrm>
        </p:spPr>
        <p:txBody>
          <a:bodyPr>
            <a:normAutofit/>
          </a:bodyPr>
          <a:lstStyle/>
          <a:p>
            <a:r>
              <a:rPr lang="en-US" sz="3600" dirty="0">
                <a:solidFill>
                  <a:schemeClr val="bg1"/>
                </a:solidFill>
              </a:rPr>
              <a:t>Emotional Intelligence</a:t>
            </a:r>
          </a:p>
        </p:txBody>
      </p:sp>
      <p:sp>
        <p:nvSpPr>
          <p:cNvPr id="5" name="TextBox 4"/>
          <p:cNvSpPr txBox="1"/>
          <p:nvPr/>
        </p:nvSpPr>
        <p:spPr>
          <a:xfrm>
            <a:off x="4964897" y="550126"/>
            <a:ext cx="6276814" cy="3785652"/>
          </a:xfrm>
          <a:prstGeom prst="rect">
            <a:avLst/>
          </a:prstGeom>
          <a:noFill/>
        </p:spPr>
        <p:txBody>
          <a:bodyPr wrap="square" rtlCol="0">
            <a:spAutoFit/>
          </a:bodyPr>
          <a:lstStyle/>
          <a:p>
            <a:pPr algn="ctr"/>
            <a:r>
              <a:rPr lang="en-US" sz="4000" b="1" dirty="0"/>
              <a:t>Application</a:t>
            </a:r>
          </a:p>
          <a:p>
            <a:pPr algn="ctr"/>
            <a:endParaRPr lang="en-US" sz="4000" b="1" dirty="0"/>
          </a:p>
          <a:p>
            <a:pPr marL="571500" indent="-571500">
              <a:buFont typeface="Arial" panose="020B0604020202020204" pitchFamily="34" charset="0"/>
              <a:buChar char="•"/>
            </a:pPr>
            <a:r>
              <a:rPr lang="en-US" sz="4000" b="1" dirty="0"/>
              <a:t>Ask the Right Questions</a:t>
            </a:r>
          </a:p>
          <a:p>
            <a:pPr marL="571500" indent="-571500">
              <a:buFont typeface="Arial" panose="020B0604020202020204" pitchFamily="34" charset="0"/>
              <a:buChar char="•"/>
            </a:pPr>
            <a:r>
              <a:rPr lang="en-US" sz="4000" b="1" dirty="0"/>
              <a:t>Manage Emotions</a:t>
            </a:r>
          </a:p>
          <a:p>
            <a:pPr marL="571500" indent="-571500">
              <a:buFont typeface="Arial" panose="020B0604020202020204" pitchFamily="34" charset="0"/>
              <a:buChar char="•"/>
            </a:pPr>
            <a:r>
              <a:rPr lang="en-US" sz="4000" b="1" dirty="0"/>
              <a:t>Emotional Self-Coaching</a:t>
            </a:r>
          </a:p>
          <a:p>
            <a:pPr marL="571500" indent="-571500">
              <a:buFont typeface="Arial" panose="020B0604020202020204" pitchFamily="34" charset="0"/>
              <a:buChar char="•"/>
            </a:pPr>
            <a:endParaRPr lang="en-US" sz="4000"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51" y="2179320"/>
            <a:ext cx="4338506" cy="4338506"/>
          </a:xfrm>
          <a:prstGeom prst="rect">
            <a:avLst/>
          </a:prstGeom>
        </p:spPr>
      </p:pic>
    </p:spTree>
    <p:extLst>
      <p:ext uri="{BB962C8B-B14F-4D97-AF65-F5344CB8AC3E}">
        <p14:creationId xmlns:p14="http://schemas.microsoft.com/office/powerpoint/2010/main" val="2006684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Activity: Ask the Right Questions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425858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6220928" y="1653638"/>
            <a:ext cx="1053886" cy="1107440"/>
            <a:chOff x="0" y="0"/>
            <a:chExt cx="3072384" cy="3072384"/>
          </a:xfrm>
        </p:grpSpPr>
        <p:pic>
          <p:nvPicPr>
            <p:cNvPr id="7" name="Picture 6"/>
            <p:cNvPicPr/>
            <p:nvPr/>
          </p:nvPicPr>
          <p:blipFill>
            <a:blip r:embed="rId8"/>
            <a:stretch>
              <a:fillRect/>
            </a:stretch>
          </p:blipFill>
          <p:spPr>
            <a:xfrm>
              <a:off x="0" y="0"/>
              <a:ext cx="3072384" cy="1536192"/>
            </a:xfrm>
            <a:prstGeom prst="rect">
              <a:avLst/>
            </a:prstGeom>
          </p:spPr>
        </p:pic>
        <p:pic>
          <p:nvPicPr>
            <p:cNvPr id="8" name="Picture 7"/>
            <p:cNvPicPr/>
            <p:nvPr/>
          </p:nvPicPr>
          <p:blipFill>
            <a:blip r:embed="rId9"/>
            <a:stretch>
              <a:fillRect/>
            </a:stretch>
          </p:blipFill>
          <p:spPr>
            <a:xfrm>
              <a:off x="0" y="1536192"/>
              <a:ext cx="3072384" cy="1536192"/>
            </a:xfrm>
            <a:prstGeom prst="rect">
              <a:avLst/>
            </a:prstGeom>
          </p:spPr>
        </p:pic>
      </p:grpSp>
      <p:grpSp>
        <p:nvGrpSpPr>
          <p:cNvPr id="9" name="Group 8"/>
          <p:cNvGrpSpPr/>
          <p:nvPr/>
        </p:nvGrpSpPr>
        <p:grpSpPr>
          <a:xfrm>
            <a:off x="8764924" y="1619493"/>
            <a:ext cx="1098765" cy="1107440"/>
            <a:chOff x="0" y="0"/>
            <a:chExt cx="3086100" cy="3040380"/>
          </a:xfrm>
        </p:grpSpPr>
        <p:pic>
          <p:nvPicPr>
            <p:cNvPr id="10" name="Picture 9"/>
            <p:cNvPicPr/>
            <p:nvPr/>
          </p:nvPicPr>
          <p:blipFill>
            <a:blip r:embed="rId10"/>
            <a:stretch>
              <a:fillRect/>
            </a:stretch>
          </p:blipFill>
          <p:spPr>
            <a:xfrm>
              <a:off x="0" y="0"/>
              <a:ext cx="3086100" cy="1520952"/>
            </a:xfrm>
            <a:prstGeom prst="rect">
              <a:avLst/>
            </a:prstGeom>
          </p:spPr>
        </p:pic>
        <p:pic>
          <p:nvPicPr>
            <p:cNvPr id="11" name="Picture 10"/>
            <p:cNvPicPr/>
            <p:nvPr/>
          </p:nvPicPr>
          <p:blipFill>
            <a:blip r:embed="rId11"/>
            <a:stretch>
              <a:fillRect/>
            </a:stretch>
          </p:blipFill>
          <p:spPr>
            <a:xfrm>
              <a:off x="0" y="1520952"/>
              <a:ext cx="3086100" cy="1519428"/>
            </a:xfrm>
            <a:prstGeom prst="rect">
              <a:avLst/>
            </a:prstGeom>
          </p:spPr>
        </p:pic>
      </p:grpSp>
      <p:grpSp>
        <p:nvGrpSpPr>
          <p:cNvPr id="12" name="Group 11"/>
          <p:cNvGrpSpPr/>
          <p:nvPr/>
        </p:nvGrpSpPr>
        <p:grpSpPr>
          <a:xfrm>
            <a:off x="3350023" y="1619493"/>
            <a:ext cx="1048215" cy="1107440"/>
            <a:chOff x="0" y="0"/>
            <a:chExt cx="3128772" cy="3029712"/>
          </a:xfrm>
        </p:grpSpPr>
        <p:pic>
          <p:nvPicPr>
            <p:cNvPr id="13" name="Picture 12"/>
            <p:cNvPicPr/>
            <p:nvPr/>
          </p:nvPicPr>
          <p:blipFill>
            <a:blip r:embed="rId12"/>
            <a:stretch>
              <a:fillRect/>
            </a:stretch>
          </p:blipFill>
          <p:spPr>
            <a:xfrm>
              <a:off x="0" y="0"/>
              <a:ext cx="3128772" cy="1514856"/>
            </a:xfrm>
            <a:prstGeom prst="rect">
              <a:avLst/>
            </a:prstGeom>
          </p:spPr>
        </p:pic>
        <p:pic>
          <p:nvPicPr>
            <p:cNvPr id="14" name="Picture 13"/>
            <p:cNvPicPr/>
            <p:nvPr/>
          </p:nvPicPr>
          <p:blipFill>
            <a:blip r:embed="rId13"/>
            <a:stretch>
              <a:fillRect/>
            </a:stretch>
          </p:blipFill>
          <p:spPr>
            <a:xfrm>
              <a:off x="0" y="1514856"/>
              <a:ext cx="3128772" cy="1514856"/>
            </a:xfrm>
            <a:prstGeom prst="rect">
              <a:avLst/>
            </a:prstGeom>
          </p:spPr>
        </p:pic>
      </p:grpSp>
      <p:grpSp>
        <p:nvGrpSpPr>
          <p:cNvPr id="15" name="Group 14"/>
          <p:cNvGrpSpPr/>
          <p:nvPr/>
        </p:nvGrpSpPr>
        <p:grpSpPr>
          <a:xfrm>
            <a:off x="556828" y="1619493"/>
            <a:ext cx="1122215" cy="1175729"/>
            <a:chOff x="0" y="0"/>
            <a:chExt cx="3115056" cy="3072384"/>
          </a:xfrm>
        </p:grpSpPr>
        <p:pic>
          <p:nvPicPr>
            <p:cNvPr id="16" name="Picture 15"/>
            <p:cNvPicPr/>
            <p:nvPr/>
          </p:nvPicPr>
          <p:blipFill>
            <a:blip r:embed="rId14"/>
            <a:stretch>
              <a:fillRect/>
            </a:stretch>
          </p:blipFill>
          <p:spPr>
            <a:xfrm>
              <a:off x="0" y="0"/>
              <a:ext cx="3115056" cy="1536192"/>
            </a:xfrm>
            <a:prstGeom prst="rect">
              <a:avLst/>
            </a:prstGeom>
          </p:spPr>
        </p:pic>
        <p:pic>
          <p:nvPicPr>
            <p:cNvPr id="17" name="Picture 16"/>
            <p:cNvPicPr/>
            <p:nvPr/>
          </p:nvPicPr>
          <p:blipFill>
            <a:blip r:embed="rId15"/>
            <a:stretch>
              <a:fillRect/>
            </a:stretch>
          </p:blipFill>
          <p:spPr>
            <a:xfrm>
              <a:off x="0" y="1536192"/>
              <a:ext cx="3115056" cy="1536192"/>
            </a:xfrm>
            <a:prstGeom prst="rect">
              <a:avLst/>
            </a:prstGeom>
          </p:spPr>
        </p:pic>
      </p:grpSp>
    </p:spTree>
    <p:extLst>
      <p:ext uri="{BB962C8B-B14F-4D97-AF65-F5344CB8AC3E}">
        <p14:creationId xmlns:p14="http://schemas.microsoft.com/office/powerpoint/2010/main" val="195439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8145" y="-47058"/>
            <a:ext cx="4884820" cy="769441"/>
          </a:xfrm>
          <a:prstGeom prst="rect">
            <a:avLst/>
          </a:prstGeom>
          <a:noFill/>
        </p:spPr>
        <p:txBody>
          <a:bodyPr wrap="square" lIns="91440" tIns="45720" rIns="91440" bIns="45720">
            <a:spAutoFit/>
          </a:bodyPr>
          <a:lstStyle/>
          <a:p>
            <a:pPr algn="ctr"/>
            <a:r>
              <a:rPr lang="en-US" sz="4400" b="1" i="1" dirty="0">
                <a:ln w="0"/>
                <a:effectLst>
                  <a:outerShdw blurRad="38100" dist="19050" dir="2700000" algn="tl" rotWithShape="0">
                    <a:schemeClr val="dk1">
                      <a:alpha val="40000"/>
                    </a:schemeClr>
                  </a:outerShdw>
                </a:effectLst>
              </a:rPr>
              <a:t>Managing Emotions</a:t>
            </a:r>
          </a:p>
        </p:txBody>
      </p:sp>
      <p:sp>
        <p:nvSpPr>
          <p:cNvPr id="5" name="TextBox 4"/>
          <p:cNvSpPr txBox="1"/>
          <p:nvPr/>
        </p:nvSpPr>
        <p:spPr>
          <a:xfrm>
            <a:off x="712922" y="738069"/>
            <a:ext cx="7237709" cy="5632311"/>
          </a:xfrm>
          <a:prstGeom prst="rect">
            <a:avLst/>
          </a:prstGeom>
          <a:noFill/>
        </p:spPr>
        <p:txBody>
          <a:bodyPr wrap="square" rtlCol="0">
            <a:spAutoFit/>
          </a:bodyPr>
          <a:lstStyle/>
          <a:p>
            <a:pPr marL="342900" indent="-342900">
              <a:buFont typeface="+mj-lt"/>
              <a:buAutoNum type="arabicPeriod"/>
            </a:pPr>
            <a:r>
              <a:rPr lang="en-US" sz="3000" b="1" dirty="0"/>
              <a:t>Become aware of:</a:t>
            </a:r>
          </a:p>
          <a:p>
            <a:pPr marL="800100" lvl="1" indent="-342900">
              <a:buFont typeface="Arial" panose="020B0604020202020204" pitchFamily="34" charset="0"/>
              <a:buChar char="•"/>
            </a:pPr>
            <a:r>
              <a:rPr lang="en-US" sz="3000" b="1" dirty="0"/>
              <a:t>Thoughts</a:t>
            </a:r>
          </a:p>
          <a:p>
            <a:pPr marL="800100" lvl="1" indent="-342900">
              <a:buFont typeface="Arial" panose="020B0604020202020204" pitchFamily="34" charset="0"/>
              <a:buChar char="•"/>
            </a:pPr>
            <a:r>
              <a:rPr lang="en-US" sz="3000" b="1" dirty="0"/>
              <a:t>Emotions</a:t>
            </a:r>
          </a:p>
          <a:p>
            <a:pPr marL="800100" lvl="1" indent="-342900">
              <a:buFont typeface="Arial" panose="020B0604020202020204" pitchFamily="34" charset="0"/>
              <a:buChar char="•"/>
            </a:pPr>
            <a:r>
              <a:rPr lang="en-US" sz="3000" b="1" dirty="0"/>
              <a:t>Behavior</a:t>
            </a:r>
            <a:br>
              <a:rPr lang="en-US" sz="3000" b="1" dirty="0"/>
            </a:br>
            <a:endParaRPr lang="en-US" sz="3000" b="1" dirty="0"/>
          </a:p>
          <a:p>
            <a:pPr marL="342900" indent="-342900">
              <a:buFont typeface="+mj-lt"/>
              <a:buAutoNum type="arabicPeriod"/>
            </a:pPr>
            <a:r>
              <a:rPr lang="en-US" sz="3000" b="1" dirty="0"/>
              <a:t>Note the triggers</a:t>
            </a:r>
            <a:br>
              <a:rPr lang="en-US" sz="3000" b="1" dirty="0"/>
            </a:br>
            <a:endParaRPr lang="en-US" sz="3000" b="1" dirty="0"/>
          </a:p>
          <a:p>
            <a:pPr marL="342900" indent="-342900">
              <a:buFont typeface="+mj-lt"/>
              <a:buAutoNum type="arabicPeriod"/>
            </a:pPr>
            <a:r>
              <a:rPr lang="en-US" sz="3000" b="1" dirty="0"/>
              <a:t>Project likely consequences &amp; impacts</a:t>
            </a:r>
            <a:br>
              <a:rPr lang="en-US" sz="3000" b="1" dirty="0"/>
            </a:br>
            <a:endParaRPr lang="en-US" sz="3000" b="1" dirty="0"/>
          </a:p>
          <a:p>
            <a:pPr marL="342900" indent="-342900">
              <a:buFont typeface="+mj-lt"/>
              <a:buAutoNum type="arabicPeriod"/>
            </a:pPr>
            <a:r>
              <a:rPr lang="en-US" sz="3000" b="1" dirty="0"/>
              <a:t>Relax</a:t>
            </a:r>
            <a:br>
              <a:rPr lang="en-US" sz="3000" b="1" dirty="0"/>
            </a:br>
            <a:endParaRPr lang="en-US" sz="3000" b="1" dirty="0"/>
          </a:p>
          <a:p>
            <a:pPr marL="342900" indent="-342900">
              <a:buFont typeface="+mj-lt"/>
              <a:buAutoNum type="arabicPeriod"/>
            </a:pPr>
            <a:r>
              <a:rPr lang="en-US" sz="3000" b="1" dirty="0"/>
              <a:t>Manage/Cope/Adjust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818050" y="1579442"/>
            <a:ext cx="5985163" cy="4365162"/>
          </a:xfrm>
          <a:prstGeom prst="rect">
            <a:avLst/>
          </a:prstGeom>
        </p:spPr>
      </p:pic>
    </p:spTree>
    <p:extLst>
      <p:ext uri="{BB962C8B-B14F-4D97-AF65-F5344CB8AC3E}">
        <p14:creationId xmlns:p14="http://schemas.microsoft.com/office/powerpoint/2010/main" val="416007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51710" y="139486"/>
            <a:ext cx="2025934" cy="2138765"/>
          </a:xfrm>
          <a:prstGeom prst="rect">
            <a:avLst/>
          </a:prstGeom>
        </p:spPr>
      </p:pic>
      <p:sp>
        <p:nvSpPr>
          <p:cNvPr id="2" name="Rectangle 1"/>
          <p:cNvSpPr/>
          <p:nvPr/>
        </p:nvSpPr>
        <p:spPr>
          <a:xfrm>
            <a:off x="2636520" y="1889760"/>
            <a:ext cx="8900160" cy="3785652"/>
          </a:xfrm>
          <a:prstGeom prst="rect">
            <a:avLst/>
          </a:prstGeom>
        </p:spPr>
        <p:txBody>
          <a:bodyPr wrap="square">
            <a:spAutoFit/>
          </a:bodyPr>
          <a:lstStyle/>
          <a:p>
            <a:r>
              <a:rPr lang="en-US" altLang="en-US" sz="4000" b="1" dirty="0">
                <a:cs typeface="MV Boli" panose="02000500030200090000" pitchFamily="2" charset="0"/>
              </a:rPr>
              <a:t>Please introduce yourself:</a:t>
            </a:r>
          </a:p>
          <a:p>
            <a:pPr marL="1028700" lvl="1" indent="-571500">
              <a:buFont typeface="Arial" panose="020B0604020202020204" pitchFamily="34" charset="0"/>
              <a:buChar char="•"/>
            </a:pPr>
            <a:r>
              <a:rPr lang="en-US" altLang="en-US" sz="4000" dirty="0"/>
              <a:t>Name &amp; Title</a:t>
            </a:r>
          </a:p>
          <a:p>
            <a:pPr marL="1028700" lvl="1" indent="-571500">
              <a:buFont typeface="Arial" panose="020B0604020202020204" pitchFamily="34" charset="0"/>
              <a:buChar char="•"/>
            </a:pPr>
            <a:r>
              <a:rPr lang="en-US" altLang="en-US" sz="4000" dirty="0"/>
              <a:t>What do you know about EIQ already? </a:t>
            </a:r>
          </a:p>
          <a:p>
            <a:pPr marL="1028700" lvl="1" indent="-571500">
              <a:buFont typeface="Arial" panose="020B0604020202020204" pitchFamily="34" charset="0"/>
              <a:buChar char="•"/>
            </a:pPr>
            <a:r>
              <a:rPr lang="en-US" altLang="en-US" sz="4000" dirty="0"/>
              <a:t>What are you hoping to gain from this session?</a:t>
            </a:r>
          </a:p>
        </p:txBody>
      </p:sp>
      <p:sp>
        <p:nvSpPr>
          <p:cNvPr id="13" name="Title 1"/>
          <p:cNvSpPr txBox="1">
            <a:spLocks/>
          </p:cNvSpPr>
          <p:nvPr/>
        </p:nvSpPr>
        <p:spPr>
          <a:xfrm>
            <a:off x="2636520" y="43053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t>Introductions</a:t>
            </a:r>
            <a:endParaRPr lang="en-US" dirty="0"/>
          </a:p>
        </p:txBody>
      </p:sp>
    </p:spTree>
    <p:extLst>
      <p:ext uri="{BB962C8B-B14F-4D97-AF65-F5344CB8AC3E}">
        <p14:creationId xmlns:p14="http://schemas.microsoft.com/office/powerpoint/2010/main" val="470129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31742847"/>
              </p:ext>
            </p:extLst>
          </p:nvPr>
        </p:nvGraphicFramePr>
        <p:xfrm>
          <a:off x="2407406" y="471701"/>
          <a:ext cx="8999348" cy="6238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cstate="print">
            <a:extLst>
              <a:ext uri="{BEBA8EAE-BF5A-486C-A8C5-ECC9F3942E4B}">
                <a14:imgProps xmlns:a14="http://schemas.microsoft.com/office/drawing/2010/main">
                  <a14:imgLayer r:embed="rId9">
                    <a14:imgEffect>
                      <a14:backgroundRemoval t="9945" b="94482" l="9945" r="89994">
                        <a14:backgroundMark x1="26440" y1="55306" x2="26440" y2="55306"/>
                        <a14:backgroundMark x1="27047" y1="68648" x2="27047" y2="68648"/>
                        <a14:backgroundMark x1="40327" y1="74591" x2="40327" y2="74591"/>
                        <a14:backgroundMark x1="34142" y1="72347" x2="34142" y2="72347"/>
                        <a14:backgroundMark x1="75804" y1="68648" x2="75804" y2="68648"/>
                      </a14:backgroundRemoval>
                    </a14:imgEffect>
                  </a14:imgLayer>
                </a14:imgProps>
              </a:ext>
              <a:ext uri="{28A0092B-C50C-407E-A947-70E740481C1C}">
                <a14:useLocalDpi xmlns:a14="http://schemas.microsoft.com/office/drawing/2010/main" val="0"/>
              </a:ext>
            </a:extLst>
          </a:blip>
          <a:stretch>
            <a:fillRect/>
          </a:stretch>
        </p:blipFill>
        <p:spPr>
          <a:xfrm flipH="1">
            <a:off x="5186465" y="1414338"/>
            <a:ext cx="4061297" cy="4052607"/>
          </a:xfrm>
          <a:prstGeom prst="rect">
            <a:avLst/>
          </a:prstGeom>
        </p:spPr>
      </p:pic>
      <p:sp>
        <p:nvSpPr>
          <p:cNvPr id="4" name="Rectangle 3"/>
          <p:cNvSpPr/>
          <p:nvPr/>
        </p:nvSpPr>
        <p:spPr>
          <a:xfrm rot="16200000">
            <a:off x="-1844179" y="2655811"/>
            <a:ext cx="6538257" cy="1569660"/>
          </a:xfrm>
          <a:prstGeom prst="rect">
            <a:avLst/>
          </a:prstGeom>
          <a:noFill/>
        </p:spPr>
        <p:txBody>
          <a:bodyPr wrap="square" lIns="91440" tIns="45720" rIns="91440" bIns="45720">
            <a:spAutoFit/>
          </a:bodyPr>
          <a:lstStyle/>
          <a:p>
            <a:pPr algn="ctr"/>
            <a:r>
              <a:rPr lang="en-US" sz="4800" b="1" dirty="0">
                <a:ln w="0"/>
                <a:effectLst>
                  <a:outerShdw blurRad="38100" dist="19050" dir="2700000" algn="tl" rotWithShape="0">
                    <a:schemeClr val="dk1">
                      <a:alpha val="40000"/>
                    </a:schemeClr>
                  </a:outerShdw>
                </a:effectLst>
              </a:rPr>
              <a:t>Emotional Intelligence</a:t>
            </a:r>
            <a:endParaRPr lang="en-US" sz="4800" dirty="0">
              <a:ln w="0"/>
              <a:effectLst>
                <a:outerShdw blurRad="38100" dist="19050" dir="2700000" algn="tl" rotWithShape="0">
                  <a:schemeClr val="dk1">
                    <a:alpha val="40000"/>
                  </a:schemeClr>
                </a:outerShdw>
              </a:effectLst>
            </a:endParaRPr>
          </a:p>
          <a:p>
            <a:pPr algn="ctr"/>
            <a:r>
              <a:rPr lang="en-US" sz="4800" b="1" dirty="0">
                <a:ln w="0"/>
                <a:effectLst>
                  <a:outerShdw blurRad="38100" dist="19050" dir="2700000" algn="tl" rotWithShape="0">
                    <a:schemeClr val="dk1">
                      <a:alpha val="40000"/>
                    </a:schemeClr>
                  </a:outerShdw>
                </a:effectLst>
              </a:rPr>
              <a:t>Self-Coaching</a:t>
            </a:r>
          </a:p>
        </p:txBody>
      </p:sp>
    </p:spTree>
    <p:extLst>
      <p:ext uri="{BB962C8B-B14F-4D97-AF65-F5344CB8AC3E}">
        <p14:creationId xmlns:p14="http://schemas.microsoft.com/office/powerpoint/2010/main" val="2612053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6AE2-DA2F-4936-B00E-A8F662E391BA}"/>
              </a:ext>
            </a:extLst>
          </p:cNvPr>
          <p:cNvSpPr>
            <a:spLocks noGrp="1"/>
          </p:cNvSpPr>
          <p:nvPr>
            <p:ph type="title"/>
          </p:nvPr>
        </p:nvSpPr>
        <p:spPr/>
        <p:txBody>
          <a:bodyPr/>
          <a:lstStyle/>
          <a:p>
            <a:r>
              <a:rPr lang="en-US" dirty="0"/>
              <a:t>Emotional Intelligence EIQ-2</a:t>
            </a:r>
          </a:p>
        </p:txBody>
      </p:sp>
      <p:sp>
        <p:nvSpPr>
          <p:cNvPr id="3" name="Text Placeholder 2">
            <a:extLst>
              <a:ext uri="{FF2B5EF4-FFF2-40B4-BE49-F238E27FC236}">
                <a16:creationId xmlns:a16="http://schemas.microsoft.com/office/drawing/2014/main" id="{263F6222-5169-42AC-96D8-1117C4CB59ED}"/>
              </a:ext>
            </a:extLst>
          </p:cNvPr>
          <p:cNvSpPr>
            <a:spLocks noGrp="1"/>
          </p:cNvSpPr>
          <p:nvPr>
            <p:ph type="body" idx="1"/>
          </p:nvPr>
        </p:nvSpPr>
        <p:spPr/>
        <p:txBody>
          <a:bodyPr/>
          <a:lstStyle/>
          <a:p>
            <a:r>
              <a:rPr lang="en-US" dirty="0"/>
              <a:t>An Evaluation of Emotional Intelligence Styles</a:t>
            </a:r>
            <a:br>
              <a:rPr lang="en-US" dirty="0"/>
            </a:br>
            <a:r>
              <a:rPr lang="en-US" dirty="0"/>
              <a:t>Report Debrief</a:t>
            </a:r>
          </a:p>
        </p:txBody>
      </p:sp>
      <p:pic>
        <p:nvPicPr>
          <p:cNvPr id="4" name="Picture 3">
            <a:extLst>
              <a:ext uri="{FF2B5EF4-FFF2-40B4-BE49-F238E27FC236}">
                <a16:creationId xmlns:a16="http://schemas.microsoft.com/office/drawing/2014/main" id="{8D8252FA-9291-48F8-93AB-801B46B0B4F9}"/>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8591574" y="245483"/>
            <a:ext cx="3276965" cy="3459470"/>
          </a:xfrm>
          <a:prstGeom prst="rect">
            <a:avLst/>
          </a:prstGeom>
        </p:spPr>
      </p:pic>
    </p:spTree>
    <p:extLst>
      <p:ext uri="{BB962C8B-B14F-4D97-AF65-F5344CB8AC3E}">
        <p14:creationId xmlns:p14="http://schemas.microsoft.com/office/powerpoint/2010/main" val="1478562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648929" y="629266"/>
            <a:ext cx="3667039" cy="1447507"/>
          </a:xfrm>
        </p:spPr>
        <p:txBody>
          <a:bodyPr>
            <a:normAutofit/>
          </a:bodyPr>
          <a:lstStyle/>
          <a:p>
            <a:r>
              <a:rPr lang="en-US" sz="3600" dirty="0">
                <a:solidFill>
                  <a:schemeClr val="bg1"/>
                </a:solidFill>
              </a:rPr>
              <a:t>Remember</a:t>
            </a:r>
          </a:p>
        </p:txBody>
      </p:sp>
      <p:sp>
        <p:nvSpPr>
          <p:cNvPr id="8" name="Content Placeholder 7"/>
          <p:cNvSpPr>
            <a:spLocks noGrp="1"/>
          </p:cNvSpPr>
          <p:nvPr>
            <p:ph idx="1"/>
          </p:nvPr>
        </p:nvSpPr>
        <p:spPr>
          <a:xfrm>
            <a:off x="648929" y="2076773"/>
            <a:ext cx="3667036" cy="4179375"/>
          </a:xfrm>
        </p:spPr>
        <p:txBody>
          <a:bodyPr>
            <a:normAutofit/>
          </a:bodyPr>
          <a:lstStyle/>
          <a:p>
            <a:pPr marL="0" indent="0">
              <a:buNone/>
            </a:pPr>
            <a:r>
              <a:rPr lang="en-US" sz="2000" dirty="0">
                <a:solidFill>
                  <a:schemeClr val="bg1"/>
                </a:solidFill>
              </a:rPr>
              <a:t>Building emotional intelligence takes practice! </a:t>
            </a:r>
          </a:p>
          <a:p>
            <a:pPr marL="0" indent="0">
              <a:buNone/>
            </a:pPr>
            <a:endParaRPr lang="en-US" sz="2000" dirty="0">
              <a:solidFill>
                <a:schemeClr val="bg1"/>
              </a:solidFill>
            </a:endParaRPr>
          </a:p>
          <a:p>
            <a:pPr marL="0" indent="0">
              <a:buNone/>
            </a:pPr>
            <a:r>
              <a:rPr lang="en-US" sz="2000" dirty="0">
                <a:solidFill>
                  <a:schemeClr val="bg1"/>
                </a:solidFill>
              </a:rPr>
              <a:t>Take it one day at a time, and focus on small changes that you can sustain to strengthen your EIQ.</a:t>
            </a:r>
          </a:p>
          <a:p>
            <a:pPr marL="0" indent="0">
              <a:buNone/>
            </a:pPr>
            <a:endParaRPr lang="en-US" sz="2000" dirty="0">
              <a:solidFill>
                <a:schemeClr val="bg1"/>
              </a:solidFill>
            </a:endParaRPr>
          </a:p>
          <a:p>
            <a:pPr marL="0" indent="0">
              <a:buNone/>
            </a:pPr>
            <a:r>
              <a:rPr lang="en-US" sz="2000" dirty="0">
                <a:solidFill>
                  <a:schemeClr val="bg1"/>
                </a:solidFill>
              </a:rPr>
              <a:t>You will see changes, though they may be gradual. Stick with it, and know that your learning and practice is a continual growth process.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817" y="629266"/>
            <a:ext cx="5949072" cy="5949072"/>
          </a:xfrm>
          <a:prstGeom prst="rect">
            <a:avLst/>
          </a:prstGeom>
        </p:spPr>
      </p:pic>
    </p:spTree>
    <p:extLst>
      <p:ext uri="{BB962C8B-B14F-4D97-AF65-F5344CB8AC3E}">
        <p14:creationId xmlns:p14="http://schemas.microsoft.com/office/powerpoint/2010/main" val="3147294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648929" y="629266"/>
            <a:ext cx="3667039" cy="1676603"/>
          </a:xfrm>
        </p:spPr>
        <p:txBody>
          <a:bodyPr>
            <a:normAutofit/>
          </a:bodyPr>
          <a:lstStyle/>
          <a:p>
            <a:r>
              <a:rPr lang="en-US" sz="3600" dirty="0">
                <a:solidFill>
                  <a:schemeClr val="bg1"/>
                </a:solidFill>
              </a:rPr>
              <a:t>Emotional Intelligence</a:t>
            </a:r>
          </a:p>
        </p:txBody>
      </p:sp>
      <p:sp>
        <p:nvSpPr>
          <p:cNvPr id="8" name="Content Placeholder 7"/>
          <p:cNvSpPr>
            <a:spLocks noGrp="1"/>
          </p:cNvSpPr>
          <p:nvPr>
            <p:ph idx="1"/>
          </p:nvPr>
        </p:nvSpPr>
        <p:spPr>
          <a:xfrm>
            <a:off x="648931" y="2438401"/>
            <a:ext cx="3667036" cy="3779520"/>
          </a:xfrm>
        </p:spPr>
        <p:txBody>
          <a:bodyPr>
            <a:normAutofit/>
          </a:bodyPr>
          <a:lstStyle/>
          <a:p>
            <a:pPr marL="0" indent="0">
              <a:buNone/>
            </a:pPr>
            <a:r>
              <a:rPr lang="en-US" sz="2000" dirty="0">
                <a:solidFill>
                  <a:schemeClr val="bg1"/>
                </a:solidFill>
              </a:rPr>
              <a:t>The ability to:</a:t>
            </a:r>
          </a:p>
          <a:p>
            <a:r>
              <a:rPr lang="en-US" sz="2000" dirty="0">
                <a:solidFill>
                  <a:schemeClr val="bg1"/>
                </a:solidFill>
              </a:rPr>
              <a:t>perceive emotions</a:t>
            </a:r>
          </a:p>
          <a:p>
            <a:r>
              <a:rPr lang="en-US" sz="2000" dirty="0">
                <a:solidFill>
                  <a:schemeClr val="bg1"/>
                </a:solidFill>
              </a:rPr>
              <a:t>access and generate emotions to assist thought</a:t>
            </a:r>
          </a:p>
          <a:p>
            <a:r>
              <a:rPr lang="en-US" sz="2000" dirty="0">
                <a:solidFill>
                  <a:schemeClr val="bg1"/>
                </a:solidFill>
              </a:rPr>
              <a:t> understand emotions and emotional knowledge</a:t>
            </a:r>
          </a:p>
          <a:p>
            <a:r>
              <a:rPr lang="en-US" sz="2000" dirty="0">
                <a:solidFill>
                  <a:schemeClr val="bg1"/>
                </a:solidFill>
              </a:rPr>
              <a:t>reflectively regulate emotions to promote emotional and intellectual growth</a:t>
            </a:r>
          </a:p>
        </p:txBody>
      </p:sp>
      <p:sp>
        <p:nvSpPr>
          <p:cNvPr id="5" name="TextBox 4"/>
          <p:cNvSpPr txBox="1"/>
          <p:nvPr/>
        </p:nvSpPr>
        <p:spPr>
          <a:xfrm>
            <a:off x="5363089" y="5481506"/>
            <a:ext cx="6276814" cy="1323439"/>
          </a:xfrm>
          <a:prstGeom prst="rect">
            <a:avLst/>
          </a:prstGeom>
          <a:noFill/>
        </p:spPr>
        <p:txBody>
          <a:bodyPr wrap="square" rtlCol="0">
            <a:spAutoFit/>
          </a:bodyPr>
          <a:lstStyle/>
          <a:p>
            <a:pPr algn="ctr"/>
            <a:r>
              <a:rPr lang="en-US" sz="2000" b="1" dirty="0"/>
              <a:t>Emotional Intelligence is a way of recognizing, understanding and choosing how we think, feel and act, shaping our understanding of ourselves and our interactions with others.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408" y="263330"/>
            <a:ext cx="5218176" cy="5218176"/>
          </a:xfrm>
          <a:prstGeom prst="rect">
            <a:avLst/>
          </a:prstGeom>
        </p:spPr>
      </p:pic>
    </p:spTree>
    <p:extLst>
      <p:ext uri="{BB962C8B-B14F-4D97-AF65-F5344CB8AC3E}">
        <p14:creationId xmlns:p14="http://schemas.microsoft.com/office/powerpoint/2010/main" val="177330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817" y="713259"/>
            <a:ext cx="10221068" cy="5579051"/>
          </a:xfrm>
          <a:prstGeom prst="rect">
            <a:avLst/>
          </a:prstGeom>
        </p:spPr>
      </p:pic>
      <p:sp>
        <p:nvSpPr>
          <p:cNvPr id="3" name="Rectangle 2"/>
          <p:cNvSpPr/>
          <p:nvPr/>
        </p:nvSpPr>
        <p:spPr>
          <a:xfrm rot="16200000">
            <a:off x="-2187780" y="3041119"/>
            <a:ext cx="613475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Why Does it Matter?</a:t>
            </a:r>
          </a:p>
        </p:txBody>
      </p:sp>
    </p:spTree>
    <p:extLst>
      <p:ext uri="{BB962C8B-B14F-4D97-AF65-F5344CB8AC3E}">
        <p14:creationId xmlns:p14="http://schemas.microsoft.com/office/powerpoint/2010/main" val="4118567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337" y="270794"/>
            <a:ext cx="5688947" cy="3974275"/>
          </a:xfrm>
          <a:prstGeom prst="rect">
            <a:avLst/>
          </a:prstGeom>
        </p:spPr>
      </p:pic>
      <p:sp>
        <p:nvSpPr>
          <p:cNvPr id="6" name="TextBox 5"/>
          <p:cNvSpPr txBox="1"/>
          <p:nvPr/>
        </p:nvSpPr>
        <p:spPr>
          <a:xfrm>
            <a:off x="278970" y="518767"/>
            <a:ext cx="5300420" cy="6093976"/>
          </a:xfrm>
          <a:prstGeom prst="rect">
            <a:avLst/>
          </a:prstGeom>
          <a:noFill/>
        </p:spPr>
        <p:txBody>
          <a:bodyPr wrap="square" rtlCol="0">
            <a:spAutoFit/>
          </a:bodyPr>
          <a:lstStyle/>
          <a:p>
            <a:pPr algn="ctr"/>
            <a:r>
              <a:rPr lang="en-US" sz="2600" b="1" dirty="0"/>
              <a:t>EIQ can be measured as difference directly associated with personal and professional success in many areas, including:</a:t>
            </a:r>
          </a:p>
          <a:p>
            <a:endParaRPr lang="en-US" sz="2600" b="1" dirty="0"/>
          </a:p>
          <a:p>
            <a:pPr marL="342900" indent="-342900">
              <a:buFont typeface="Wingdings" panose="05000000000000000000" pitchFamily="2" charset="2"/>
              <a:buChar char="ü"/>
            </a:pPr>
            <a:r>
              <a:rPr lang="en-US" sz="2600" b="1" dirty="0"/>
              <a:t>Communication</a:t>
            </a:r>
          </a:p>
          <a:p>
            <a:pPr marL="342900" indent="-342900">
              <a:buFont typeface="Wingdings" panose="05000000000000000000" pitchFamily="2" charset="2"/>
              <a:buChar char="ü"/>
            </a:pPr>
            <a:r>
              <a:rPr lang="en-US" sz="2600" b="1" dirty="0"/>
              <a:t>Decision-Making</a:t>
            </a:r>
          </a:p>
          <a:p>
            <a:pPr marL="342900" indent="-342900">
              <a:buFont typeface="Wingdings" panose="05000000000000000000" pitchFamily="2" charset="2"/>
              <a:buChar char="ü"/>
            </a:pPr>
            <a:r>
              <a:rPr lang="en-US" sz="2600" b="1" dirty="0"/>
              <a:t>Leadership</a:t>
            </a:r>
          </a:p>
          <a:p>
            <a:pPr marL="342900" indent="-342900">
              <a:buFont typeface="Wingdings" panose="05000000000000000000" pitchFamily="2" charset="2"/>
              <a:buChar char="ü"/>
            </a:pPr>
            <a:r>
              <a:rPr lang="en-US" sz="2600" b="1" dirty="0"/>
              <a:t>Sales</a:t>
            </a:r>
          </a:p>
          <a:p>
            <a:pPr marL="342900" indent="-342900">
              <a:buFont typeface="Wingdings" panose="05000000000000000000" pitchFamily="2" charset="2"/>
              <a:buChar char="ü"/>
            </a:pPr>
            <a:r>
              <a:rPr lang="en-US" sz="2600" b="1" dirty="0"/>
              <a:t>Teamwork &amp; Team Performance</a:t>
            </a:r>
          </a:p>
          <a:p>
            <a:pPr marL="342900" indent="-342900">
              <a:buFont typeface="Wingdings" panose="05000000000000000000" pitchFamily="2" charset="2"/>
              <a:buChar char="ü"/>
            </a:pPr>
            <a:r>
              <a:rPr lang="en-US" sz="2600" b="1" dirty="0"/>
              <a:t>Productivity</a:t>
            </a:r>
          </a:p>
          <a:p>
            <a:pPr marL="342900" indent="-342900">
              <a:buFont typeface="Wingdings" panose="05000000000000000000" pitchFamily="2" charset="2"/>
              <a:buChar char="ü"/>
            </a:pPr>
            <a:r>
              <a:rPr lang="en-US" sz="2600" b="1" dirty="0"/>
              <a:t>Relationship Satisfaction</a:t>
            </a:r>
          </a:p>
          <a:p>
            <a:pPr marL="342900" indent="-342900">
              <a:buFont typeface="Wingdings" panose="05000000000000000000" pitchFamily="2" charset="2"/>
              <a:buChar char="ü"/>
            </a:pPr>
            <a:r>
              <a:rPr lang="en-US" sz="2600" b="1" dirty="0"/>
              <a:t>Customer Service</a:t>
            </a:r>
          </a:p>
          <a:p>
            <a:pPr marL="342900" indent="-342900">
              <a:buFont typeface="Wingdings" panose="05000000000000000000" pitchFamily="2" charset="2"/>
              <a:buChar char="ü"/>
            </a:pPr>
            <a:r>
              <a:rPr lang="en-US" sz="2600" b="1" dirty="0"/>
              <a:t>Conflict Management</a:t>
            </a:r>
          </a:p>
          <a:p>
            <a:pPr marL="342900" indent="-342900">
              <a:buFont typeface="Wingdings" panose="05000000000000000000" pitchFamily="2" charset="2"/>
              <a:buChar char="ü"/>
            </a:pPr>
            <a:r>
              <a:rPr lang="en-US" sz="2600" b="1" dirty="0"/>
              <a:t>Overall Effectiveness</a:t>
            </a:r>
          </a:p>
        </p:txBody>
      </p:sp>
      <p:sp>
        <p:nvSpPr>
          <p:cNvPr id="7" name="Rectangle 6"/>
          <p:cNvSpPr/>
          <p:nvPr/>
        </p:nvSpPr>
        <p:spPr>
          <a:xfrm>
            <a:off x="6001432" y="4436782"/>
            <a:ext cx="613475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Why Does it Matter?</a:t>
            </a:r>
          </a:p>
        </p:txBody>
      </p:sp>
    </p:spTree>
    <p:extLst>
      <p:ext uri="{BB962C8B-B14F-4D97-AF65-F5344CB8AC3E}">
        <p14:creationId xmlns:p14="http://schemas.microsoft.com/office/powerpoint/2010/main" val="55569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additive="base">
                                        <p:cTn id="3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anim calcmode="lin" valueType="num">
                                      <p:cBhvr additive="base">
                                        <p:cTn id="49"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 calcmode="lin" valueType="num">
                                      <p:cBhvr additive="base">
                                        <p:cTn id="55"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11" end="11"/>
                                            </p:txEl>
                                          </p:spTgt>
                                        </p:tgtEl>
                                        <p:attrNameLst>
                                          <p:attrName>style.visibility</p:attrName>
                                        </p:attrNameLst>
                                      </p:cBhvr>
                                      <p:to>
                                        <p:strVal val="visible"/>
                                      </p:to>
                                    </p:set>
                                    <p:anim calcmode="lin" valueType="num">
                                      <p:cBhvr additive="base">
                                        <p:cTn id="61"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24499824"/>
              </p:ext>
            </p:extLst>
          </p:nvPr>
        </p:nvGraphicFramePr>
        <p:xfrm>
          <a:off x="1524000" y="-2"/>
          <a:ext cx="9144000" cy="6858002"/>
        </p:xfrm>
        <a:graphic>
          <a:graphicData uri="http://schemas.openxmlformats.org/drawingml/2006/table">
            <a:tbl>
              <a:tblPr firstRow="1" bandRow="1">
                <a:tableStyleId>{8A107856-5554-42FB-B03E-39F5DBC370BA}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10088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u="sng" dirty="0"/>
                        <a:t>Low Emotional Intelligence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u="sng" dirty="0"/>
                        <a:t>High Emotional</a:t>
                      </a:r>
                      <a:r>
                        <a:rPr lang="en-US" sz="2800" u="sng" baseline="0" dirty="0"/>
                        <a:t> </a:t>
                      </a:r>
                      <a:r>
                        <a:rPr lang="en-US" sz="2800" u="sng" dirty="0"/>
                        <a:t>Intelligence</a:t>
                      </a:r>
                    </a:p>
                  </a:txBody>
                  <a:tcPr anchor="ctr"/>
                </a:tc>
                <a:extLst>
                  <a:ext uri="{0D108BD9-81ED-4DB2-BD59-A6C34878D82A}">
                    <a16:rowId xmlns:a16="http://schemas.microsoft.com/office/drawing/2014/main" val="10000"/>
                  </a:ext>
                </a:extLst>
              </a:tr>
              <a:tr h="835590">
                <a:tc>
                  <a:txBody>
                    <a:bodyPr/>
                    <a:lstStyle/>
                    <a:p>
                      <a:pPr algn="ctr"/>
                      <a:r>
                        <a:rPr lang="en-US" sz="2100" dirty="0"/>
                        <a:t>Feels misunderstood and unappreciated</a:t>
                      </a:r>
                    </a:p>
                  </a:txBody>
                  <a:tcPr anchor="ctr"/>
                </a:tc>
                <a:tc>
                  <a:txBody>
                    <a:bodyPr/>
                    <a:lstStyle/>
                    <a:p>
                      <a:pPr algn="ctr"/>
                      <a:r>
                        <a:rPr lang="en-US" sz="2100" dirty="0"/>
                        <a:t>Learns and adapts to audiences and situations</a:t>
                      </a:r>
                    </a:p>
                  </a:txBody>
                  <a:tcPr anchor="ctr"/>
                </a:tc>
                <a:extLst>
                  <a:ext uri="{0D108BD9-81ED-4DB2-BD59-A6C34878D82A}">
                    <a16:rowId xmlns:a16="http://schemas.microsoft.com/office/drawing/2014/main" val="10001"/>
                  </a:ext>
                </a:extLst>
              </a:tr>
              <a:tr h="835590">
                <a:tc>
                  <a:txBody>
                    <a:bodyPr/>
                    <a:lstStyle/>
                    <a:p>
                      <a:pPr algn="ctr"/>
                      <a:r>
                        <a:rPr lang="en-US" sz="2100" dirty="0"/>
                        <a:t>Blames</a:t>
                      </a:r>
                      <a:r>
                        <a:rPr lang="en-US" sz="2100" baseline="0" dirty="0"/>
                        <a:t> others for problems and difficult situations</a:t>
                      </a:r>
                      <a:endParaRPr lang="en-US" sz="2100" dirty="0"/>
                    </a:p>
                  </a:txBody>
                  <a:tcPr anchor="ctr"/>
                </a:tc>
                <a:tc>
                  <a:txBody>
                    <a:bodyPr/>
                    <a:lstStyle/>
                    <a:p>
                      <a:pPr algn="ctr"/>
                      <a:r>
                        <a:rPr lang="en-US" sz="2100" dirty="0"/>
                        <a:t>Assumes responsibility and fixes problems (creatively)</a:t>
                      </a:r>
                    </a:p>
                  </a:txBody>
                  <a:tcPr anchor="ctr"/>
                </a:tc>
                <a:extLst>
                  <a:ext uri="{0D108BD9-81ED-4DB2-BD59-A6C34878D82A}">
                    <a16:rowId xmlns:a16="http://schemas.microsoft.com/office/drawing/2014/main" val="10002"/>
                  </a:ext>
                </a:extLst>
              </a:tr>
              <a:tr h="835590">
                <a:tc>
                  <a:txBody>
                    <a:bodyPr/>
                    <a:lstStyle/>
                    <a:p>
                      <a:pPr algn="ctr"/>
                      <a:r>
                        <a:rPr lang="en-US" sz="2100" dirty="0"/>
                        <a:t>Subject to emotional outbursts and moodiness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a:t>Takes control of performance and productivity; Self-disciplined </a:t>
                      </a:r>
                    </a:p>
                  </a:txBody>
                  <a:tcPr anchor="ctr"/>
                </a:tc>
                <a:extLst>
                  <a:ext uri="{0D108BD9-81ED-4DB2-BD59-A6C34878D82A}">
                    <a16:rowId xmlns:a16="http://schemas.microsoft.com/office/drawing/2014/main" val="10003"/>
                  </a:ext>
                </a:extLst>
              </a:tr>
              <a:tr h="835590">
                <a:tc>
                  <a:txBody>
                    <a:bodyPr/>
                    <a:lstStyle/>
                    <a:p>
                      <a:pPr algn="ctr"/>
                      <a:r>
                        <a:rPr lang="en-US" sz="2100" dirty="0"/>
                        <a:t>Gets angry and hostile in conflict and confrontation</a:t>
                      </a:r>
                    </a:p>
                  </a:txBody>
                  <a:tcPr anchor="ctr"/>
                </a:tc>
                <a:tc>
                  <a:txBody>
                    <a:bodyPr/>
                    <a:lstStyle/>
                    <a:p>
                      <a:pPr algn="ctr"/>
                      <a:r>
                        <a:rPr lang="en-US" sz="2100" dirty="0"/>
                        <a:t>Manages feelings</a:t>
                      </a:r>
                      <a:r>
                        <a:rPr lang="en-US" sz="2100" baseline="0" dirty="0"/>
                        <a:t> for positive, win/win resolution</a:t>
                      </a:r>
                      <a:endParaRPr lang="en-US" sz="2100" dirty="0"/>
                    </a:p>
                  </a:txBody>
                  <a:tcPr anchor="ctr"/>
                </a:tc>
                <a:extLst>
                  <a:ext uri="{0D108BD9-81ED-4DB2-BD59-A6C34878D82A}">
                    <a16:rowId xmlns:a16="http://schemas.microsoft.com/office/drawing/2014/main" val="10004"/>
                  </a:ext>
                </a:extLst>
              </a:tr>
              <a:tr h="835590">
                <a:tc>
                  <a:txBody>
                    <a:bodyPr/>
                    <a:lstStyle/>
                    <a:p>
                      <a:pPr algn="ctr"/>
                      <a:r>
                        <a:rPr lang="en-US" sz="2100" dirty="0"/>
                        <a:t>Focuses on competition and winning</a:t>
                      </a:r>
                    </a:p>
                  </a:txBody>
                  <a:tcPr anchor="ctr"/>
                </a:tc>
                <a:tc>
                  <a:txBody>
                    <a:bodyPr/>
                    <a:lstStyle/>
                    <a:p>
                      <a:pPr algn="ctr"/>
                      <a:r>
                        <a:rPr lang="en-US" sz="2100" dirty="0"/>
                        <a:t>Emphasizes abundance thinking,</a:t>
                      </a:r>
                      <a:r>
                        <a:rPr lang="en-US" sz="2100" baseline="0" dirty="0"/>
                        <a:t> teamwork and collaboration</a:t>
                      </a:r>
                      <a:endParaRPr lang="en-US" sz="2100" dirty="0"/>
                    </a:p>
                  </a:txBody>
                  <a:tcPr anchor="ctr"/>
                </a:tc>
                <a:extLst>
                  <a:ext uri="{0D108BD9-81ED-4DB2-BD59-A6C34878D82A}">
                    <a16:rowId xmlns:a16="http://schemas.microsoft.com/office/drawing/2014/main" val="10005"/>
                  </a:ext>
                </a:extLst>
              </a:tr>
              <a:tr h="835590">
                <a:tc>
                  <a:txBody>
                    <a:bodyPr/>
                    <a:lstStyle/>
                    <a:p>
                      <a:pPr algn="ctr"/>
                      <a:r>
                        <a:rPr lang="en-US" sz="2100" dirty="0"/>
                        <a:t>Doesn’t understand what others are thinking and feeling unless directly told</a:t>
                      </a:r>
                    </a:p>
                  </a:txBody>
                  <a:tcPr anchor="ctr"/>
                </a:tc>
                <a:tc>
                  <a:txBody>
                    <a:bodyPr/>
                    <a:lstStyle/>
                    <a:p>
                      <a:pPr algn="ctr"/>
                      <a:r>
                        <a:rPr lang="en-US" sz="2100" dirty="0"/>
                        <a:t>Effective at reading both verbal and nonverbal cues for empathy</a:t>
                      </a:r>
                    </a:p>
                  </a:txBody>
                  <a:tcPr anchor="ctr"/>
                </a:tc>
                <a:extLst>
                  <a:ext uri="{0D108BD9-81ED-4DB2-BD59-A6C34878D82A}">
                    <a16:rowId xmlns:a16="http://schemas.microsoft.com/office/drawing/2014/main" val="10006"/>
                  </a:ext>
                </a:extLst>
              </a:tr>
              <a:tr h="835590">
                <a:tc>
                  <a:txBody>
                    <a:bodyPr/>
                    <a:lstStyle/>
                    <a:p>
                      <a:pPr algn="ctr"/>
                      <a:r>
                        <a:rPr lang="en-US" sz="2100" dirty="0"/>
                        <a:t>Has few long-term,</a:t>
                      </a:r>
                      <a:r>
                        <a:rPr lang="en-US" sz="2100" baseline="0" dirty="0"/>
                        <a:t> quality relationships</a:t>
                      </a:r>
                      <a:endParaRPr lang="en-US" sz="2100" dirty="0"/>
                    </a:p>
                  </a:txBody>
                  <a:tcPr anchor="ctr"/>
                </a:tc>
                <a:tc>
                  <a:txBody>
                    <a:bodyPr/>
                    <a:lstStyle/>
                    <a:p>
                      <a:pPr algn="ctr"/>
                      <a:r>
                        <a:rPr lang="en-US" sz="2100" dirty="0"/>
                        <a:t>Leverages relationships</a:t>
                      </a:r>
                      <a:r>
                        <a:rPr lang="en-US" sz="2100" baseline="0" dirty="0"/>
                        <a:t> for mutual gain and growth</a:t>
                      </a:r>
                      <a:endParaRPr lang="en-US" sz="2100"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5906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95115" y="3847740"/>
            <a:ext cx="4051609" cy="29327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Self Management</a:t>
            </a:r>
          </a:p>
          <a:p>
            <a:pPr marL="334963" indent="-334963">
              <a:buFont typeface="Wingdings" panose="05000000000000000000" pitchFamily="2" charset="2"/>
              <a:buChar char="ü"/>
            </a:pPr>
            <a:r>
              <a:rPr lang="en-US" sz="2100" dirty="0">
                <a:solidFill>
                  <a:schemeClr val="tx1"/>
                </a:solidFill>
              </a:rPr>
              <a:t>Creating goals and direction</a:t>
            </a:r>
          </a:p>
          <a:p>
            <a:pPr marL="334963" indent="-334963">
              <a:buFont typeface="Wingdings" panose="05000000000000000000" pitchFamily="2" charset="2"/>
              <a:buChar char="ü"/>
            </a:pPr>
            <a:r>
              <a:rPr lang="en-US" sz="2100" dirty="0">
                <a:solidFill>
                  <a:schemeClr val="tx1"/>
                </a:solidFill>
              </a:rPr>
              <a:t>Discipline and self-control</a:t>
            </a:r>
          </a:p>
          <a:p>
            <a:pPr marL="334963" indent="-334963">
              <a:buFont typeface="Wingdings" panose="05000000000000000000" pitchFamily="2" charset="2"/>
              <a:buChar char="ü"/>
            </a:pPr>
            <a:r>
              <a:rPr lang="en-US" sz="2100" dirty="0">
                <a:solidFill>
                  <a:schemeClr val="tx1"/>
                </a:solidFill>
              </a:rPr>
              <a:t>Being trustworthy</a:t>
            </a:r>
          </a:p>
          <a:p>
            <a:pPr marL="334963" indent="-334963">
              <a:buFont typeface="Wingdings" panose="05000000000000000000" pitchFamily="2" charset="2"/>
              <a:buChar char="ü"/>
            </a:pPr>
            <a:r>
              <a:rPr lang="en-US" sz="2100" dirty="0">
                <a:solidFill>
                  <a:schemeClr val="tx1"/>
                </a:solidFill>
              </a:rPr>
              <a:t>Flexibility and adaptability</a:t>
            </a:r>
          </a:p>
          <a:p>
            <a:pPr marL="334963" indent="-334963">
              <a:buFont typeface="Wingdings" panose="05000000000000000000" pitchFamily="2" charset="2"/>
              <a:buChar char="ü"/>
            </a:pPr>
            <a:r>
              <a:rPr lang="en-US" sz="2100" dirty="0">
                <a:solidFill>
                  <a:schemeClr val="tx1"/>
                </a:solidFill>
              </a:rPr>
              <a:t>Optimism</a:t>
            </a:r>
          </a:p>
          <a:p>
            <a:pPr marL="334963" indent="-334963">
              <a:buFont typeface="Wingdings" panose="05000000000000000000" pitchFamily="2" charset="2"/>
              <a:buChar char="ü"/>
            </a:pPr>
            <a:r>
              <a:rPr lang="en-US" sz="2100" dirty="0">
                <a:solidFill>
                  <a:schemeClr val="tx1"/>
                </a:solidFill>
              </a:rPr>
              <a:t>Motivation and Initiative</a:t>
            </a:r>
          </a:p>
          <a:p>
            <a:endParaRPr lang="en-US" sz="2100" dirty="0">
              <a:solidFill>
                <a:schemeClr val="tx1"/>
              </a:solidFill>
            </a:endParaRPr>
          </a:p>
        </p:txBody>
      </p:sp>
      <p:sp>
        <p:nvSpPr>
          <p:cNvPr id="5" name="Rectangle 4"/>
          <p:cNvSpPr/>
          <p:nvPr/>
        </p:nvSpPr>
        <p:spPr>
          <a:xfrm>
            <a:off x="7946724" y="914969"/>
            <a:ext cx="4051608" cy="29327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Social Recognition</a:t>
            </a:r>
          </a:p>
          <a:p>
            <a:pPr marL="290513" indent="-290513">
              <a:buFont typeface="Wingdings" panose="05000000000000000000" pitchFamily="2" charset="2"/>
              <a:buChar char="ü"/>
            </a:pPr>
            <a:r>
              <a:rPr lang="en-US" sz="2100" dirty="0">
                <a:solidFill>
                  <a:schemeClr val="tx1"/>
                </a:solidFill>
              </a:rPr>
              <a:t>Empathy</a:t>
            </a:r>
          </a:p>
          <a:p>
            <a:pPr marL="290513" indent="-290513">
              <a:buFont typeface="Wingdings" panose="05000000000000000000" pitchFamily="2" charset="2"/>
              <a:buChar char="ü"/>
            </a:pPr>
            <a:r>
              <a:rPr lang="en-US" sz="2100" dirty="0">
                <a:solidFill>
                  <a:schemeClr val="tx1"/>
                </a:solidFill>
              </a:rPr>
              <a:t>Picking up the moods of others</a:t>
            </a:r>
          </a:p>
          <a:p>
            <a:pPr marL="290513" indent="-290513">
              <a:buFont typeface="Wingdings" panose="05000000000000000000" pitchFamily="2" charset="2"/>
              <a:buChar char="ü"/>
            </a:pPr>
            <a:r>
              <a:rPr lang="en-US" sz="2100" dirty="0">
                <a:solidFill>
                  <a:schemeClr val="tx1"/>
                </a:solidFill>
              </a:rPr>
              <a:t>Caring what others are going through</a:t>
            </a:r>
          </a:p>
          <a:p>
            <a:pPr marL="290513" indent="-290513">
              <a:buFont typeface="Wingdings" panose="05000000000000000000" pitchFamily="2" charset="2"/>
              <a:buChar char="ü"/>
            </a:pPr>
            <a:r>
              <a:rPr lang="en-US" sz="2100" dirty="0">
                <a:solidFill>
                  <a:schemeClr val="tx1"/>
                </a:solidFill>
              </a:rPr>
              <a:t>Reading both verbal and nonverbal signals</a:t>
            </a:r>
          </a:p>
          <a:p>
            <a:endParaRPr lang="en-US" sz="2100" dirty="0">
              <a:solidFill>
                <a:schemeClr val="tx1"/>
              </a:solidFill>
            </a:endParaRPr>
          </a:p>
        </p:txBody>
      </p:sp>
      <p:sp>
        <p:nvSpPr>
          <p:cNvPr id="6" name="Rectangle 5"/>
          <p:cNvSpPr/>
          <p:nvPr/>
        </p:nvSpPr>
        <p:spPr>
          <a:xfrm>
            <a:off x="7946724" y="3847740"/>
            <a:ext cx="4051608" cy="29327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ü"/>
            </a:pPr>
            <a:endParaRPr lang="en-US" sz="2100" b="1" dirty="0">
              <a:solidFill>
                <a:schemeClr val="tx1"/>
              </a:solidFill>
            </a:endParaRPr>
          </a:p>
          <a:p>
            <a:pPr marL="457200" indent="-457200">
              <a:buFont typeface="Wingdings" panose="05000000000000000000" pitchFamily="2" charset="2"/>
              <a:buChar char="ü"/>
            </a:pPr>
            <a:endParaRPr lang="en-US" sz="2100" dirty="0">
              <a:solidFill>
                <a:schemeClr val="tx1"/>
              </a:solidFill>
            </a:endParaRPr>
          </a:p>
          <a:p>
            <a:pPr marL="290513" indent="-290513">
              <a:buFont typeface="Wingdings" panose="05000000000000000000" pitchFamily="2" charset="2"/>
              <a:buChar char="ü"/>
            </a:pPr>
            <a:r>
              <a:rPr lang="en-US" sz="2100" dirty="0">
                <a:solidFill>
                  <a:schemeClr val="tx1"/>
                </a:solidFill>
              </a:rPr>
              <a:t>Sustaining quality relationships</a:t>
            </a:r>
          </a:p>
          <a:p>
            <a:pPr marL="290513" indent="-290513">
              <a:buFont typeface="Wingdings" panose="05000000000000000000" pitchFamily="2" charset="2"/>
              <a:buChar char="ü"/>
            </a:pPr>
            <a:r>
              <a:rPr lang="en-US" sz="2100" dirty="0">
                <a:solidFill>
                  <a:schemeClr val="tx1"/>
                </a:solidFill>
              </a:rPr>
              <a:t>Handling conflict effectively</a:t>
            </a:r>
          </a:p>
          <a:p>
            <a:pPr marL="290513" indent="-290513">
              <a:buFont typeface="Wingdings" panose="05000000000000000000" pitchFamily="2" charset="2"/>
              <a:buChar char="ü"/>
            </a:pPr>
            <a:r>
              <a:rPr lang="en-US" sz="2100" dirty="0">
                <a:solidFill>
                  <a:schemeClr val="tx1"/>
                </a:solidFill>
              </a:rPr>
              <a:t>Leadership and influence</a:t>
            </a:r>
          </a:p>
          <a:p>
            <a:pPr marL="290513" indent="-290513">
              <a:buFont typeface="Wingdings" panose="05000000000000000000" pitchFamily="2" charset="2"/>
              <a:buChar char="ü"/>
            </a:pPr>
            <a:r>
              <a:rPr lang="en-US" sz="2100" dirty="0">
                <a:solidFill>
                  <a:schemeClr val="tx1"/>
                </a:solidFill>
              </a:rPr>
              <a:t>Collaboration, cooperation and teamwork</a:t>
            </a:r>
          </a:p>
          <a:p>
            <a:pPr marL="290513" indent="-290513">
              <a:buFont typeface="Wingdings" panose="05000000000000000000" pitchFamily="2" charset="2"/>
              <a:buChar char="ü"/>
            </a:pPr>
            <a:r>
              <a:rPr lang="en-US" sz="2100" dirty="0">
                <a:solidFill>
                  <a:schemeClr val="tx1"/>
                </a:solidFill>
              </a:rPr>
              <a:t>Effective interaction</a:t>
            </a:r>
          </a:p>
          <a:p>
            <a:pPr marL="457200" indent="-457200">
              <a:buFont typeface="Wingdings" panose="05000000000000000000" pitchFamily="2" charset="2"/>
              <a:buChar char="ü"/>
            </a:pPr>
            <a:endParaRPr lang="en-US" sz="2100" dirty="0">
              <a:solidFill>
                <a:schemeClr val="tx1"/>
              </a:solidFill>
            </a:endParaRPr>
          </a:p>
        </p:txBody>
      </p:sp>
      <p:sp>
        <p:nvSpPr>
          <p:cNvPr id="7" name="Rectangle 6"/>
          <p:cNvSpPr/>
          <p:nvPr/>
        </p:nvSpPr>
        <p:spPr>
          <a:xfrm>
            <a:off x="3895115" y="914969"/>
            <a:ext cx="4051608" cy="29327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Self Recognition</a:t>
            </a:r>
          </a:p>
          <a:p>
            <a:pPr marL="290513" indent="-290513">
              <a:buFont typeface="Wingdings" panose="05000000000000000000" pitchFamily="2" charset="2"/>
              <a:buChar char="ü"/>
            </a:pPr>
            <a:r>
              <a:rPr lang="en-US" sz="2100" dirty="0">
                <a:solidFill>
                  <a:schemeClr val="tx1"/>
                </a:solidFill>
              </a:rPr>
              <a:t>Self-confidence</a:t>
            </a:r>
          </a:p>
          <a:p>
            <a:pPr marL="290513" indent="-290513">
              <a:buFont typeface="Wingdings" panose="05000000000000000000" pitchFamily="2" charset="2"/>
              <a:buChar char="ü"/>
            </a:pPr>
            <a:r>
              <a:rPr lang="en-US" sz="2100" dirty="0">
                <a:solidFill>
                  <a:schemeClr val="tx1"/>
                </a:solidFill>
              </a:rPr>
              <a:t>Awareness of emotional state</a:t>
            </a:r>
          </a:p>
          <a:p>
            <a:pPr marL="290513" indent="-290513">
              <a:buFont typeface="Wingdings" panose="05000000000000000000" pitchFamily="2" charset="2"/>
              <a:buChar char="ü"/>
            </a:pPr>
            <a:r>
              <a:rPr lang="en-US" sz="2100" dirty="0">
                <a:solidFill>
                  <a:schemeClr val="tx1"/>
                </a:solidFill>
              </a:rPr>
              <a:t>Recognizing  cause and effect in emotion</a:t>
            </a:r>
          </a:p>
          <a:p>
            <a:pPr marL="290513" indent="-290513">
              <a:buFont typeface="Wingdings" panose="05000000000000000000" pitchFamily="2" charset="2"/>
              <a:buChar char="ü"/>
            </a:pPr>
            <a:r>
              <a:rPr lang="en-US" sz="2100" dirty="0">
                <a:solidFill>
                  <a:schemeClr val="tx1"/>
                </a:solidFill>
              </a:rPr>
              <a:t>Paying attention to changes in emotional states</a:t>
            </a:r>
          </a:p>
          <a:p>
            <a:pPr marL="457200" indent="-457200">
              <a:buFont typeface="Wingdings" panose="05000000000000000000" pitchFamily="2" charset="2"/>
              <a:buChar char="ü"/>
            </a:pPr>
            <a:endParaRPr lang="en-US" sz="2000" dirty="0">
              <a:solidFill>
                <a:schemeClr val="tx1"/>
              </a:solidFill>
            </a:endParaRPr>
          </a:p>
        </p:txBody>
      </p:sp>
      <p:sp>
        <p:nvSpPr>
          <p:cNvPr id="8" name="Rectangle 7"/>
          <p:cNvSpPr/>
          <p:nvPr/>
        </p:nvSpPr>
        <p:spPr>
          <a:xfrm rot="16200000">
            <a:off x="1876742" y="1851673"/>
            <a:ext cx="2932772" cy="11039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Recognition</a:t>
            </a:r>
          </a:p>
        </p:txBody>
      </p:sp>
      <p:sp>
        <p:nvSpPr>
          <p:cNvPr id="9" name="Rectangle 8"/>
          <p:cNvSpPr/>
          <p:nvPr/>
        </p:nvSpPr>
        <p:spPr>
          <a:xfrm rot="16200000">
            <a:off x="1869309" y="4773293"/>
            <a:ext cx="2955076" cy="110396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Management</a:t>
            </a:r>
          </a:p>
        </p:txBody>
      </p:sp>
      <p:sp>
        <p:nvSpPr>
          <p:cNvPr id="10" name="TextBox 9"/>
          <p:cNvSpPr txBox="1"/>
          <p:nvPr/>
        </p:nvSpPr>
        <p:spPr>
          <a:xfrm>
            <a:off x="8232281" y="3870043"/>
            <a:ext cx="3545971" cy="584775"/>
          </a:xfrm>
          <a:prstGeom prst="rect">
            <a:avLst/>
          </a:prstGeom>
          <a:noFill/>
        </p:spPr>
        <p:txBody>
          <a:bodyPr wrap="none" rtlCol="0">
            <a:spAutoFit/>
          </a:bodyPr>
          <a:lstStyle/>
          <a:p>
            <a:r>
              <a:rPr lang="en-US" sz="3200" b="1" dirty="0"/>
              <a:t>Social Management</a:t>
            </a:r>
          </a:p>
        </p:txBody>
      </p:sp>
      <p:sp>
        <p:nvSpPr>
          <p:cNvPr id="11" name="Rectangle 10"/>
          <p:cNvSpPr/>
          <p:nvPr/>
        </p:nvSpPr>
        <p:spPr>
          <a:xfrm>
            <a:off x="3895112" y="139486"/>
            <a:ext cx="4084349" cy="7754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Self</a:t>
            </a:r>
            <a:br>
              <a:rPr lang="en-US" sz="3200" b="1" dirty="0">
                <a:solidFill>
                  <a:schemeClr val="tx1"/>
                </a:solidFill>
              </a:rPr>
            </a:br>
            <a:r>
              <a:rPr lang="en-US" sz="2000" b="1" i="1" dirty="0">
                <a:solidFill>
                  <a:schemeClr val="tx1"/>
                </a:solidFill>
              </a:rPr>
              <a:t>Intra-Personal</a:t>
            </a:r>
          </a:p>
        </p:txBody>
      </p:sp>
      <p:sp>
        <p:nvSpPr>
          <p:cNvPr id="12" name="Rectangle 11"/>
          <p:cNvSpPr/>
          <p:nvPr/>
        </p:nvSpPr>
        <p:spPr>
          <a:xfrm>
            <a:off x="7946723" y="139486"/>
            <a:ext cx="4084349" cy="7754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Social</a:t>
            </a:r>
            <a:br>
              <a:rPr lang="en-US" sz="3200" b="1" dirty="0">
                <a:solidFill>
                  <a:schemeClr val="tx1"/>
                </a:solidFill>
              </a:rPr>
            </a:br>
            <a:r>
              <a:rPr lang="en-US" sz="2000" b="1" i="1" dirty="0">
                <a:solidFill>
                  <a:schemeClr val="tx1"/>
                </a:solidFill>
              </a:rPr>
              <a:t>Inter-Personal</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51710" y="139486"/>
            <a:ext cx="2025934" cy="2138765"/>
          </a:xfrm>
          <a:prstGeom prst="rect">
            <a:avLst/>
          </a:prstGeom>
        </p:spPr>
      </p:pic>
    </p:spTree>
    <p:extLst>
      <p:ext uri="{BB962C8B-B14F-4D97-AF65-F5344CB8AC3E}">
        <p14:creationId xmlns:p14="http://schemas.microsoft.com/office/powerpoint/2010/main" val="646325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51710" y="139486"/>
            <a:ext cx="2025934" cy="2138765"/>
          </a:xfrm>
          <a:prstGeom prst="rect">
            <a:avLst/>
          </a:prstGeom>
        </p:spPr>
      </p:pic>
      <p:sp>
        <p:nvSpPr>
          <p:cNvPr id="2" name="Rectangle 1"/>
          <p:cNvSpPr/>
          <p:nvPr/>
        </p:nvSpPr>
        <p:spPr>
          <a:xfrm>
            <a:off x="1097280" y="2537331"/>
            <a:ext cx="10241280" cy="3170099"/>
          </a:xfrm>
          <a:prstGeom prst="rect">
            <a:avLst/>
          </a:prstGeom>
        </p:spPr>
        <p:txBody>
          <a:bodyPr wrap="square">
            <a:spAutoFit/>
          </a:bodyPr>
          <a:lstStyle/>
          <a:p>
            <a:r>
              <a:rPr lang="en-US" altLang="en-US" sz="4000" b="1" dirty="0">
                <a:cs typeface="MV Boli" panose="02000500030200090000" pitchFamily="2" charset="0"/>
              </a:rPr>
              <a:t>As a group:</a:t>
            </a:r>
            <a:br>
              <a:rPr lang="en-US" altLang="en-US" sz="4000" b="1" dirty="0">
                <a:cs typeface="MV Boli" panose="02000500030200090000" pitchFamily="2" charset="0"/>
              </a:rPr>
            </a:br>
            <a:endParaRPr lang="en-US" altLang="en-US" sz="4000" b="1" dirty="0">
              <a:cs typeface="MV Boli" panose="02000500030200090000" pitchFamily="2" charset="0"/>
            </a:endParaRPr>
          </a:p>
          <a:p>
            <a:r>
              <a:rPr lang="en-US" altLang="en-US" sz="4000" dirty="0">
                <a:cs typeface="MV Boli" panose="02000500030200090000" pitchFamily="2" charset="0"/>
              </a:rPr>
              <a:t>	What is the most important quotient measured in Emotional Intelligence and why? </a:t>
            </a:r>
            <a:endParaRPr lang="en-US" altLang="en-US" sz="4000" dirty="0"/>
          </a:p>
          <a:p>
            <a:pPr lvl="1"/>
            <a:endParaRPr lang="en-US" altLang="en-US" sz="4000" dirty="0"/>
          </a:p>
        </p:txBody>
      </p:sp>
      <p:sp>
        <p:nvSpPr>
          <p:cNvPr id="13" name="Title 1"/>
          <p:cNvSpPr txBox="1">
            <a:spLocks/>
          </p:cNvSpPr>
          <p:nvPr/>
        </p:nvSpPr>
        <p:spPr>
          <a:xfrm>
            <a:off x="2636520" y="43053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t>Optional Discussion</a:t>
            </a:r>
          </a:p>
        </p:txBody>
      </p:sp>
    </p:spTree>
    <p:extLst>
      <p:ext uri="{BB962C8B-B14F-4D97-AF65-F5344CB8AC3E}">
        <p14:creationId xmlns:p14="http://schemas.microsoft.com/office/powerpoint/2010/main" val="3786059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648929" y="629266"/>
            <a:ext cx="3667039" cy="1676603"/>
          </a:xfrm>
        </p:spPr>
        <p:txBody>
          <a:bodyPr>
            <a:normAutofit/>
          </a:bodyPr>
          <a:lstStyle/>
          <a:p>
            <a:r>
              <a:rPr lang="en-US" dirty="0">
                <a:solidFill>
                  <a:schemeClr val="bg1"/>
                </a:solidFill>
              </a:rPr>
              <a:t>Self</a:t>
            </a:r>
            <a:br>
              <a:rPr lang="en-US" dirty="0">
                <a:solidFill>
                  <a:schemeClr val="bg1"/>
                </a:solidFill>
              </a:rPr>
            </a:br>
            <a:r>
              <a:rPr lang="en-US" dirty="0">
                <a:solidFill>
                  <a:schemeClr val="bg1"/>
                </a:solidFill>
              </a:rPr>
              <a:t>Recognition</a:t>
            </a:r>
          </a:p>
        </p:txBody>
      </p:sp>
      <p:sp>
        <p:nvSpPr>
          <p:cNvPr id="8" name="Content Placeholder 7"/>
          <p:cNvSpPr>
            <a:spLocks noGrp="1"/>
          </p:cNvSpPr>
          <p:nvPr>
            <p:ph idx="1"/>
          </p:nvPr>
        </p:nvSpPr>
        <p:spPr>
          <a:xfrm>
            <a:off x="294468" y="2438401"/>
            <a:ext cx="4021499" cy="3779520"/>
          </a:xfrm>
        </p:spPr>
        <p:txBody>
          <a:bodyPr>
            <a:noAutofit/>
          </a:bodyPr>
          <a:lstStyle/>
          <a:p>
            <a:r>
              <a:rPr lang="en-US" sz="2400" dirty="0">
                <a:solidFill>
                  <a:schemeClr val="bg1"/>
                </a:solidFill>
              </a:rPr>
              <a:t>Self Awareness/ Understanding</a:t>
            </a:r>
          </a:p>
          <a:p>
            <a:r>
              <a:rPr lang="en-US" sz="2400" dirty="0">
                <a:solidFill>
                  <a:schemeClr val="bg1"/>
                </a:solidFill>
              </a:rPr>
              <a:t>Connection of Cause and Effect</a:t>
            </a:r>
          </a:p>
          <a:p>
            <a:r>
              <a:rPr lang="en-US" sz="2400" dirty="0">
                <a:solidFill>
                  <a:schemeClr val="bg1"/>
                </a:solidFill>
              </a:rPr>
              <a:t>Self Appreciation, Acceptance and Confidence</a:t>
            </a:r>
          </a:p>
          <a:p>
            <a:r>
              <a:rPr lang="en-US" sz="2400" dirty="0">
                <a:solidFill>
                  <a:schemeClr val="bg1"/>
                </a:solidFill>
              </a:rPr>
              <a:t>Consciousness, Assertiveness</a:t>
            </a:r>
          </a:p>
          <a:p>
            <a:r>
              <a:rPr lang="en-US" sz="2400" dirty="0">
                <a:solidFill>
                  <a:schemeClr val="bg1"/>
                </a:solidFill>
              </a:rPr>
              <a:t>Emotional Identification</a:t>
            </a:r>
          </a:p>
        </p:txBody>
      </p:sp>
      <p:sp>
        <p:nvSpPr>
          <p:cNvPr id="5" name="TextBox 4"/>
          <p:cNvSpPr txBox="1"/>
          <p:nvPr/>
        </p:nvSpPr>
        <p:spPr>
          <a:xfrm>
            <a:off x="5363089" y="5863978"/>
            <a:ext cx="6493114" cy="707886"/>
          </a:xfrm>
          <a:prstGeom prst="rect">
            <a:avLst/>
          </a:prstGeom>
          <a:noFill/>
        </p:spPr>
        <p:txBody>
          <a:bodyPr wrap="square" rtlCol="0">
            <a:spAutoFit/>
          </a:bodyPr>
          <a:lstStyle/>
          <a:p>
            <a:pPr algn="ctr"/>
            <a:r>
              <a:rPr lang="en-US" sz="2000" b="1" dirty="0"/>
              <a:t>Self-recognition reflects intrapersonal communication. It is foundational to social awareness and self-management. </a:t>
            </a:r>
          </a:p>
        </p:txBody>
      </p:sp>
      <p:pic>
        <p:nvPicPr>
          <p:cNvPr id="7" name="Picture 6"/>
          <p:cNvPicPr/>
          <p:nvPr/>
        </p:nvPicPr>
        <p:blipFill rotWithShape="1">
          <a:blip r:embed="rId3"/>
          <a:srcRect l="48397" t="30241" r="40208" b="18535"/>
          <a:stretch/>
        </p:blipFill>
        <p:spPr bwMode="auto">
          <a:xfrm>
            <a:off x="5718875" y="502884"/>
            <a:ext cx="5408908" cy="47975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136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TotalTime>
  <Words>2135</Words>
  <Application>Microsoft Office PowerPoint</Application>
  <PresentationFormat>Widescreen</PresentationFormat>
  <Paragraphs>281</Paragraphs>
  <Slides>22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Wingdings</vt:lpstr>
      <vt:lpstr>Office Theme</vt:lpstr>
      <vt:lpstr>Emotional Intelligence EIQ-2</vt:lpstr>
      <vt:lpstr>PowerPoint Presentation</vt:lpstr>
      <vt:lpstr>Emotional Intelligence</vt:lpstr>
      <vt:lpstr>PowerPoint Presentation</vt:lpstr>
      <vt:lpstr>PowerPoint Presentation</vt:lpstr>
      <vt:lpstr>PowerPoint Presentation</vt:lpstr>
      <vt:lpstr>PowerPoint Presentation</vt:lpstr>
      <vt:lpstr>PowerPoint Presentation</vt:lpstr>
      <vt:lpstr>Self Recognition</vt:lpstr>
      <vt:lpstr>Building Self-Recognition</vt:lpstr>
      <vt:lpstr>Social Recognition</vt:lpstr>
      <vt:lpstr>Building Social-Recognition</vt:lpstr>
      <vt:lpstr>Self Management</vt:lpstr>
      <vt:lpstr>Building Self-Management</vt:lpstr>
      <vt:lpstr>Social Management</vt:lpstr>
      <vt:lpstr>Building Social-Management</vt:lpstr>
      <vt:lpstr>Emotional Intelligence</vt:lpstr>
      <vt:lpstr>Optional Activity: Ask the Right Questions</vt:lpstr>
      <vt:lpstr>PowerPoint Presentation</vt:lpstr>
      <vt:lpstr>PowerPoint Presentation</vt:lpstr>
      <vt:lpstr>Emotional Intelligence EIQ-2</vt:lpstr>
      <vt:lpstr>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Emotional Intelligence EIQ-2</dc:title>
  <dc:creator>Jennifer Voitlein</dc:creator>
  <cp:lastModifiedBy>Jennifer Voitlein</cp:lastModifiedBy>
  <cp:revision>35</cp:revision>
  <dcterms:created xsi:type="dcterms:W3CDTF">2016-10-13T21:48:55Z</dcterms:created>
  <dcterms:modified xsi:type="dcterms:W3CDTF">2019-06-10T17:44:58Z</dcterms:modified>
</cp:coreProperties>
</file>